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86" r:id="rId24"/>
    <p:sldId id="277" r:id="rId25"/>
    <p:sldId id="288" r:id="rId26"/>
    <p:sldId id="278" r:id="rId27"/>
    <p:sldId id="279" r:id="rId28"/>
    <p:sldId id="281" r:id="rId29"/>
    <p:sldId id="282" r:id="rId30"/>
  </p:sldIdLst>
  <p:sldSz cx="12192000" cy="6858000"/>
  <p:notesSz cx="6797675" cy="9926638"/>
  <p:embeddedFontLst>
    <p:embeddedFont>
      <p:font typeface="Book Antiqua" panose="02040602050305030304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ucida Bright" panose="02040602050505020304" pitchFamily="18" charset="0"/>
      <p:regular r:id="rId41"/>
      <p:bold r:id="rId42"/>
      <p:italic r:id="rId43"/>
      <p:bold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uT7Sb9iUtVQZNONKPs4EGTLzk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7DA368-B4DD-4F5D-A58E-DBE9093BB5AB}">
  <a:tblStyle styleId="{477DA368-B4DD-4F5D-A58E-DBE9093BB5AB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tcBdr/>
        <a:fill>
          <a:solidFill>
            <a:srgbClr val="DBE9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9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0" autoAdjust="0"/>
  </p:normalViewPr>
  <p:slideViewPr>
    <p:cSldViewPr snapToGrid="0">
      <p:cViewPr varScale="1">
        <p:scale>
          <a:sx n="73" d="100"/>
          <a:sy n="73" d="100"/>
        </p:scale>
        <p:origin x="5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795848080372122E-2"/>
          <c:y val="2.7371183865174896E-3"/>
          <c:w val="0.96060504669937985"/>
          <c:h val="0.94279504163636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Plan1!$A$2:$A$4</c:f>
              <c:strCache>
                <c:ptCount val="1"/>
                <c:pt idx="0">
                  <c:v>Categoria 2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 formatCode="&quot;R$&quot;\ #,##0.00">
                  <c:v>685641994.12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6-4000-903E-3AB384539C28}"/>
            </c:ext>
          </c:extLst>
        </c:ser>
        <c:ser>
          <c:idx val="2"/>
          <c:order val="1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Plan1!$A$2:$A$4</c:f>
              <c:strCache>
                <c:ptCount val="1"/>
                <c:pt idx="0">
                  <c:v>Categoria 2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 formatCode="&quot;R$&quot;\ #,##0.00">
                  <c:v>188759374.31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6-4000-903E-3AB384539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gapDepth val="154"/>
        <c:shape val="cylinder"/>
        <c:axId val="255782272"/>
        <c:axId val="255788160"/>
        <c:axId val="0"/>
      </c:bar3DChart>
      <c:catAx>
        <c:axId val="25578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788160"/>
        <c:crosses val="autoZero"/>
        <c:auto val="1"/>
        <c:lblAlgn val="ctr"/>
        <c:lblOffset val="100"/>
        <c:noMultiLvlLbl val="0"/>
      </c:catAx>
      <c:valAx>
        <c:axId val="25578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out"/>
        <c:minorTickMark val="none"/>
        <c:tickLblPos val="nextTo"/>
        <c:crossAx val="2557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795848080372122E-2"/>
          <c:y val="2.7371183865174896E-3"/>
          <c:w val="0.96060504669937985"/>
          <c:h val="0.94279504163636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Plan1!$A$2:$A$4</c:f>
              <c:strCache>
                <c:ptCount val="1"/>
                <c:pt idx="0">
                  <c:v>Categoria 2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 formatCode="&quot;R$&quot;\ #,##0.00">
                  <c:v>422476991.44999999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F-4161-BA53-2B96E64607A2}"/>
            </c:ext>
          </c:extLst>
        </c:ser>
        <c:ser>
          <c:idx val="2"/>
          <c:order val="1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Plan1!$A$2:$A$4</c:f>
              <c:strCache>
                <c:ptCount val="1"/>
                <c:pt idx="0">
                  <c:v>Categoria 2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 formatCode="&quot;R$&quot;\ #,##0.00">
                  <c:v>341101360.88999999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F-4161-BA53-2B96E6460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gapDepth val="154"/>
        <c:shape val="cylinder"/>
        <c:axId val="255911040"/>
        <c:axId val="255912576"/>
        <c:axId val="0"/>
      </c:bar3DChart>
      <c:catAx>
        <c:axId val="25591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912576"/>
        <c:crosses val="autoZero"/>
        <c:auto val="1"/>
        <c:lblAlgn val="ctr"/>
        <c:lblOffset val="100"/>
        <c:noMultiLvlLbl val="0"/>
      </c:catAx>
      <c:valAx>
        <c:axId val="25591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91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062D40C-D76F-90A8-51B3-FEDF26E94D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48CD90-1073-B2C8-EF76-F5F05C4F9B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08874-EC2E-4E5C-B597-2B441650CEC9}" type="datetime1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D0DC7B-373E-EE2C-5964-7ACEDD0E6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AA484B-10C9-A8CB-9549-12A82343D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DF766-9FDF-4CE0-965D-B97CD02034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494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99" tIns="91599" rIns="91599" bIns="9159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32422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8" name="Google Shape;2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8" name="Google Shape;2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82" name="Google Shape;2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03" name="Google Shape;3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79745" y="4715153"/>
            <a:ext cx="5438135" cy="4466987"/>
          </a:xfrm>
          <a:prstGeom prst="rect">
            <a:avLst/>
          </a:prstGeom>
        </p:spPr>
        <p:txBody>
          <a:bodyPr spcFirstLastPara="1" wrap="square" lIns="91599" tIns="91599" rIns="91599" bIns="915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3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3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3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3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3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3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3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4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103" name="Google Shape;103;p4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4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o Cartão de Nome">
  <p:cSld name="Citar o Cartão de Nom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118" name="Google Shape;118;p4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4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iro ou Falso">
  <p:cSld name="Verdadeiro ou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4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4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3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3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3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3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3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3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3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santosbancarios.com.br/artigo/caixa-divulga-regras-de-assistencia-a-saude-apos-cobran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oliveiras.com.br/posts/livros-que-todo-programador-iniciante-deveria-le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menucriativo.com/2016/02/comidas-tipicas-de-cada-estado-do-brasil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45517" y="1094561"/>
            <a:ext cx="6465334" cy="5319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6;p5">
            <a:extLst>
              <a:ext uri="{FF2B5EF4-FFF2-40B4-BE49-F238E27FC236}">
                <a16:creationId xmlns:a16="http://schemas.microsoft.com/office/drawing/2014/main" id="{906C39B3-637C-7A66-474F-CBCECFEA0E4F}"/>
              </a:ext>
            </a:extLst>
          </p:cNvPr>
          <p:cNvSpPr/>
          <p:nvPr/>
        </p:nvSpPr>
        <p:spPr>
          <a:xfrm>
            <a:off x="2059613" y="226264"/>
            <a:ext cx="807277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AUDIÊNCIA PÚBLICA</a:t>
            </a:r>
            <a:endParaRPr lang="pt-B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561672" y="369027"/>
            <a:ext cx="877058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Evolução</a:t>
            </a:r>
            <a:r>
              <a:rPr lang="pt-BR" sz="4000" b="1" dirty="0">
                <a:ln w="6350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Comparativa da </a:t>
            </a:r>
          </a:p>
          <a:p>
            <a:pPr algn="ctr">
              <a:defRPr/>
            </a:pPr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Arrecadação Própria</a:t>
            </a:r>
            <a:endParaRPr sz="4000" dirty="0"/>
          </a:p>
        </p:txBody>
      </p:sp>
      <p:graphicFrame>
        <p:nvGraphicFramePr>
          <p:cNvPr id="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2485"/>
              </p:ext>
            </p:extLst>
          </p:nvPr>
        </p:nvGraphicFramePr>
        <p:xfrm>
          <a:off x="861940" y="1692426"/>
          <a:ext cx="8352928" cy="45074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6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RECEITA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1º QUADR/2022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1º QUADR/2023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EVOLUÇÃO    %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IPTU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R$ 21.599.713,08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R$ 19.097.647,41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(11,58)%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IRRF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  9.743.473,27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</a:t>
                      </a: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12.405.282,57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27,32%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ITBI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  6.740.091,19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  </a:t>
                      </a: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5.588.719,90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(17,08)%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ISSQN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  9.908.608,88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R$ 13.683.224,86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38,09%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TAXAS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  3.521.756,13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R$   3.839.864,19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9,03%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D.ATIVA</a:t>
                      </a:r>
                    </a:p>
                  </a:txBody>
                  <a:tcPr marL="8709" marR="8709" marT="8709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  3.510.025,48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R$   3.959.301,03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12,80%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SOMA</a:t>
                      </a: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R$ 54.753.668,03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R$ 58.574.039,96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6,98%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7" name="Google Shape;197;p10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15136" y="212667"/>
            <a:ext cx="2867346" cy="219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690683" y="465362"/>
            <a:ext cx="2729230" cy="210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86080" y="4813310"/>
            <a:ext cx="3749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ORÇADO</a:t>
            </a:r>
          </a:p>
          <a:p>
            <a:pPr algn="ctr" eaLnBrk="1" hangingPunct="1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R$ 685.641.994,12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EE0F263-A70C-5276-E609-20EC34CD8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826507"/>
              </p:ext>
            </p:extLst>
          </p:nvPr>
        </p:nvGraphicFramePr>
        <p:xfrm>
          <a:off x="3848100" y="2415817"/>
          <a:ext cx="4752528" cy="377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lipse 5"/>
          <p:cNvSpPr/>
          <p:nvPr/>
        </p:nvSpPr>
        <p:spPr>
          <a:xfrm>
            <a:off x="6224364" y="2791160"/>
            <a:ext cx="2520280" cy="15001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 w="31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27,53%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24880" y="4851102"/>
            <a:ext cx="3327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ARRECADADO</a:t>
            </a:r>
          </a:p>
          <a:p>
            <a:pPr algn="ctr" eaLnBrk="1" hangingPunct="1"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R$ 188.759.374,31</a:t>
            </a:r>
          </a:p>
        </p:txBody>
      </p:sp>
      <p:sp>
        <p:nvSpPr>
          <p:cNvPr id="202" name="Google Shape;202;p11"/>
          <p:cNvSpPr txBox="1"/>
          <p:nvPr/>
        </p:nvSpPr>
        <p:spPr>
          <a:xfrm>
            <a:off x="1228278" y="465362"/>
            <a:ext cx="7372350" cy="13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Arrecadação consolidada das </a:t>
            </a:r>
          </a:p>
          <a:p>
            <a:pPr algn="ctr">
              <a:defRPr/>
            </a:pPr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Receitas em 2023</a:t>
            </a:r>
            <a:endParaRPr lang="pt-BR" sz="4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4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09760" y="-59311"/>
            <a:ext cx="2883532" cy="2330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98186" y="4735662"/>
            <a:ext cx="3383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1ºQUADR/2022</a:t>
            </a:r>
          </a:p>
          <a:p>
            <a:pPr eaLnBrk="1" hangingPunct="1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R$ 221.757.505,47</a:t>
            </a:r>
          </a:p>
        </p:txBody>
      </p:sp>
      <p:sp>
        <p:nvSpPr>
          <p:cNvPr id="208" name="Google Shape;208;p12"/>
          <p:cNvSpPr txBox="1"/>
          <p:nvPr/>
        </p:nvSpPr>
        <p:spPr>
          <a:xfrm>
            <a:off x="795520" y="441790"/>
            <a:ext cx="8352928" cy="135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da arrecadação consolidada das Receitas </a:t>
            </a:r>
          </a:p>
          <a:p>
            <a:pPr algn="ctr">
              <a:defRPr/>
            </a:pPr>
            <a:endParaRPr lang="pt-BR" sz="4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685970D-1058-2A07-4281-91A65D77C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12261"/>
              </p:ext>
            </p:extLst>
          </p:nvPr>
        </p:nvGraphicFramePr>
        <p:xfrm>
          <a:off x="3719736" y="2271157"/>
          <a:ext cx="4752528" cy="377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Elipse 7"/>
          <p:cNvSpPr/>
          <p:nvPr/>
        </p:nvSpPr>
        <p:spPr>
          <a:xfrm>
            <a:off x="6132933" y="2686297"/>
            <a:ext cx="2448272" cy="15001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 w="31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-14,88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25854" y="4735662"/>
            <a:ext cx="3583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1ºQUADR/2023 </a:t>
            </a:r>
          </a:p>
          <a:p>
            <a:pPr eaLnBrk="1" hangingPunct="1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R$ 188.759.374,31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21;p1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39484" y="1763245"/>
            <a:ext cx="3086100" cy="229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 txBox="1"/>
          <p:nvPr/>
        </p:nvSpPr>
        <p:spPr>
          <a:xfrm>
            <a:off x="645585" y="567875"/>
            <a:ext cx="8833919" cy="13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pt-BR" sz="7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Despesas</a:t>
            </a:r>
            <a:br>
              <a:rPr lang="pt-BR" sz="7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7200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18" y="2159051"/>
            <a:ext cx="4897702" cy="3250453"/>
          </a:xfrm>
          <a:prstGeom prst="rect">
            <a:avLst/>
          </a:prstGeom>
        </p:spPr>
      </p:pic>
      <p:pic>
        <p:nvPicPr>
          <p:cNvPr id="2" name="Google Shape;209;p12">
            <a:extLst>
              <a:ext uri="{FF2B5EF4-FFF2-40B4-BE49-F238E27FC236}">
                <a16:creationId xmlns:a16="http://schemas.microsoft.com/office/drawing/2014/main" id="{5999D22B-3D87-3822-A82A-88274DD8CE12}"/>
              </a:ext>
            </a:extLst>
          </p:cNvPr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09760" y="-59311"/>
            <a:ext cx="2883532" cy="233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1018" y="227169"/>
            <a:ext cx="8983942" cy="115212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2000" b="1" dirty="0">
                <a:ln w="6350">
                  <a:noFill/>
                </a:ln>
                <a:latin typeface="Times New Roman" pitchFamily="18" charset="0"/>
                <a:ea typeface="+mj-ea"/>
                <a:cs typeface="Times New Roman" panose="02020603050405020304" pitchFamily="18" charset="0"/>
              </a:rPr>
              <a:t>EVOLUÇÃO POR GRUPO DE DESPESA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45F8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t-BR" sz="1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Administração Direta </a:t>
            </a:r>
            <a:endParaRPr lang="pt-BR" sz="1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pt-BR" sz="41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35070"/>
              </p:ext>
            </p:extLst>
          </p:nvPr>
        </p:nvGraphicFramePr>
        <p:xfrm>
          <a:off x="419987" y="1249976"/>
          <a:ext cx="8784973" cy="40789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7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Grupo de Despesa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1º QUADR/2022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1º QUADR/2023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DESPESAS CORRENTES</a:t>
                      </a:r>
                      <a:endParaRPr kumimoji="0" lang="pt-BR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200" b="1" i="0" u="sng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R$ 296.308.020,60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b="1" u="sng" dirty="0">
                          <a:solidFill>
                            <a:schemeClr val="tx1"/>
                          </a:solidFill>
                        </a:rPr>
                        <a:t>R$ 418.868.492,60</a:t>
                      </a:r>
                      <a:endParaRPr lang="pt-BR" sz="22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Pessoal e Encargos Sociais </a:t>
                      </a:r>
                      <a:endParaRPr kumimoji="0" lang="pt-BR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</a:t>
                      </a:r>
                      <a:r>
                        <a:rPr lang="pt-BR" sz="2200" dirty="0"/>
                        <a:t>198.721.698,60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R$ 240.632.333,40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2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Juros e Encargos da Dívida </a:t>
                      </a:r>
                      <a:endParaRPr kumimoji="0" lang="pt-BR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       </a:t>
                      </a:r>
                      <a:r>
                        <a:rPr lang="pt-BR" sz="2200" dirty="0"/>
                        <a:t>96.000,00</a:t>
                      </a:r>
                      <a:endParaRPr lang="pt-B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      107.000,00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Outras Despesas Correntes                    </a:t>
                      </a:r>
                      <a:endParaRPr kumimoji="0" lang="pt-BR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</a:t>
                      </a:r>
                      <a:r>
                        <a:rPr lang="pt-BR" sz="2200" dirty="0"/>
                        <a:t>97.490.322,00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R$ 178.129.159,20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DESPESAS DE CAPITAL</a:t>
                      </a:r>
                      <a:endParaRPr kumimoji="0" lang="pt-BR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200" b="1" i="0" u="sng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R$ 13.541.387,20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b="1" u="sng" dirty="0">
                          <a:solidFill>
                            <a:schemeClr val="tx1"/>
                          </a:solidFill>
                        </a:rPr>
                        <a:t>R$ 39.065.432,30</a:t>
                      </a:r>
                      <a:endParaRPr lang="pt-BR" sz="22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Investimentos </a:t>
                      </a: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Book Antiqua" panose="02040602050305030304" pitchFamily="18" charset="0"/>
                        </a:rPr>
                        <a:t>  </a:t>
                      </a: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endParaRPr kumimoji="0" lang="pt-BR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</a:t>
                      </a:r>
                      <a:r>
                        <a:rPr lang="pt-BR" sz="2200" dirty="0"/>
                        <a:t>11.977.623,10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R$ 35.403.432,30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Amortização da Dívida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  </a:t>
                      </a:r>
                      <a:r>
                        <a:rPr lang="pt-BR" sz="2200" dirty="0"/>
                        <a:t>1.563.764,10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</a:rPr>
                        <a:t>R$   3.662.000,00</a:t>
                      </a:r>
                      <a:endParaRPr lang="pt-BR" sz="2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76849"/>
                  </a:ext>
                </a:extLst>
              </a:tr>
            </a:tbl>
          </a:graphicData>
        </a:graphic>
      </p:graphicFrame>
      <p:pic>
        <p:nvPicPr>
          <p:cNvPr id="221" name="Google Shape;221;p1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18765" y="227169"/>
            <a:ext cx="3086100" cy="2292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087721" y="5880204"/>
            <a:ext cx="4968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Exceto Intra-Orçamentária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37" y="3162232"/>
            <a:ext cx="4680520" cy="3108159"/>
          </a:xfrm>
          <a:prstGeom prst="rect">
            <a:avLst/>
          </a:prstGeom>
        </p:spPr>
      </p:pic>
      <p:pic>
        <p:nvPicPr>
          <p:cNvPr id="5" name="Google Shape;221;p14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9491057" y="176109"/>
            <a:ext cx="3086100" cy="229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/>
          <p:nvPr/>
        </p:nvSpPr>
        <p:spPr>
          <a:xfrm>
            <a:off x="1059982" y="491490"/>
            <a:ext cx="7969718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7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Índices Constitucionais</a:t>
            </a:r>
          </a:p>
          <a:p>
            <a:pPr lvl="0" algn="just"/>
            <a:endParaRPr lang="pt-BR" sz="3600" b="1" dirty="0">
              <a:ln w="635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9;p17">
            <a:extLst>
              <a:ext uri="{FF2B5EF4-FFF2-40B4-BE49-F238E27FC236}">
                <a16:creationId xmlns:a16="http://schemas.microsoft.com/office/drawing/2014/main" id="{531BA887-6CE3-C661-FCD4-DAEFBE2BA37D}"/>
              </a:ext>
            </a:extLst>
          </p:cNvPr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724344" y="1775552"/>
            <a:ext cx="2848598" cy="232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6"/>
          <p:cNvSpPr txBox="1"/>
          <p:nvPr/>
        </p:nvSpPr>
        <p:spPr>
          <a:xfrm>
            <a:off x="803721" y="663642"/>
            <a:ext cx="8420962" cy="287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pt-BR" sz="4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Despesas com Pessoal</a:t>
            </a:r>
          </a:p>
          <a:p>
            <a:pPr algn="ctr">
              <a:defRPr/>
            </a:pPr>
            <a:r>
              <a:rPr lang="pt-BR" sz="4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>
              <a:defRPr/>
            </a:pPr>
            <a:r>
              <a:rPr lang="pt-BR" sz="4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Receita Corrente Líquida</a:t>
            </a:r>
          </a:p>
          <a:p>
            <a:pPr algn="ctr">
              <a:defRPr/>
            </a:pPr>
            <a:r>
              <a:rPr lang="pt-BR" sz="4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12 últimos meses</a:t>
            </a:r>
            <a:endParaRPr lang="pt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7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43" y="3750064"/>
            <a:ext cx="3600400" cy="29248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030579" y="1368377"/>
            <a:ext cx="44958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756551" y="534599"/>
            <a:ext cx="8822183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pt-BR" sz="39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da Despesa </a:t>
            </a:r>
          </a:p>
          <a:p>
            <a:pPr algn="ctr">
              <a:defRPr/>
            </a:pPr>
            <a:r>
              <a:rPr lang="pt-BR" sz="39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 Pessoal</a:t>
            </a:r>
            <a:endParaRPr sz="39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6551" y="2352992"/>
            <a:ext cx="85703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RCL em 04/2022 (U12M) R$ 551.935.794,90</a:t>
            </a:r>
            <a:endParaRPr lang="pt-BR" sz="2500" dirty="0">
              <a:latin typeface="Lucida Bright" panose="020406020505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pt-B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RCL em 04/2023 (U12M) R$ 511.597.269,70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20887"/>
              </p:ext>
            </p:extLst>
          </p:nvPr>
        </p:nvGraphicFramePr>
        <p:xfrm>
          <a:off x="910670" y="4487228"/>
          <a:ext cx="8497490" cy="10096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1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ABRIL/2022</a:t>
                      </a:r>
                      <a:endParaRPr kumimoji="0" lang="pt-BR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pt-BR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ABRIL/2023</a:t>
                      </a:r>
                      <a:endParaRPr kumimoji="0" lang="pt-BR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pt-BR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</a:t>
                      </a:r>
                      <a:r>
                        <a:rPr kumimoji="0" lang="pt-BR" sz="2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209.150.504,18</a:t>
                      </a:r>
                      <a:endParaRPr kumimoji="0" lang="pt-BR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37,89</a:t>
                      </a:r>
                      <a:endParaRPr kumimoji="0" lang="pt-BR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R$ </a:t>
                      </a:r>
                      <a:r>
                        <a:rPr kumimoji="0" lang="pt-BR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249.718.225,97</a:t>
                      </a:r>
                    </a:p>
                  </a:txBody>
                  <a:tcPr marT="45742" marB="4574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Arial"/>
                        </a:rPr>
                        <a:t>48,81</a:t>
                      </a:r>
                    </a:p>
                  </a:txBody>
                  <a:tcPr marT="45742" marB="4574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00480" y="5608243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pt-BR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  Prudencial</a:t>
            </a:r>
          </a:p>
          <a:p>
            <a:pPr algn="ctr" eaLnBrk="1" hangingPunct="1">
              <a:defRPr/>
            </a:pPr>
            <a:r>
              <a:rPr lang="pt-BR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51,30%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08104" y="5628486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pt-BR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 Máximo</a:t>
            </a:r>
          </a:p>
          <a:p>
            <a:pPr algn="ctr" eaLnBrk="1" hangingPunct="1">
              <a:defRPr/>
            </a:pPr>
            <a:r>
              <a:rPr lang="pt-BR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54,00%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117AE8-9E7A-D355-C7B8-C6BBB31AD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gray">
          <a:xfrm>
            <a:off x="398779" y="260863"/>
            <a:ext cx="8935721" cy="6016233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  <a:effectLst>
            <a:outerShdw blurRad="50800" dist="50800" dir="5400000" sx="63000" sy="63000" algn="ctr" rotWithShape="0">
              <a:srgbClr val="000000"/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772160" y="769630"/>
            <a:ext cx="8188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DESPESAS COM </a:t>
            </a:r>
          </a:p>
          <a:p>
            <a:pPr algn="ctr">
              <a:defRPr/>
            </a:pPr>
            <a:r>
              <a:rPr lang="pt-BR" sz="4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21970" y="2736617"/>
            <a:ext cx="8524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Artigo 77, III,  §2º dos atos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Disposições Constitucionais Transitórias</a:t>
            </a: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ADCT </a:t>
            </a:r>
          </a:p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da Constituição Federal de 1988 e </a:t>
            </a:r>
          </a:p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 alterações efetuadas na Emenda Constitucional nº 29/2000.</a:t>
            </a:r>
          </a:p>
        </p:txBody>
      </p:sp>
      <p:pic>
        <p:nvPicPr>
          <p:cNvPr id="6" name="Google Shape;239;p17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399271" y="92562"/>
            <a:ext cx="3109411" cy="238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62022"/>
              </p:ext>
            </p:extLst>
          </p:nvPr>
        </p:nvGraphicFramePr>
        <p:xfrm>
          <a:off x="1684576" y="1357345"/>
          <a:ext cx="6912768" cy="34868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6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1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</a:rPr>
                        <a:t>1º QUADR/2023</a:t>
                      </a:r>
                      <a:endParaRPr kumimoji="0" lang="pt-BR" sz="2400" b="1" u="none" strike="noStrike" cap="none" normalizeH="0" baseline="0" dirty="0">
                        <a:ln>
                          <a:noFill/>
                        </a:ln>
                        <a:solidFill>
                          <a:srgbClr val="2D2D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</a:rPr>
                        <a:t>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D2D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RECEITAS RESULTANTES DE IMPOSTOS E TRANSFERÊNCIAS 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R$ 87.441.992,80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</a:rPr>
                        <a:t>LEI APLICAÇÃO MÍNIMA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R$ 13.116.298,90</a:t>
                      </a:r>
                      <a:endParaRPr kumimoji="0" lang="pt-BR" sz="2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kumimoji="0" lang="pt-BR" sz="2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</a:rPr>
                        <a:t>ÍNDICE ALCANÇADO*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R$ 20.336.848,30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23,3%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2" name="Google Shape;252;p1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425940" y="0"/>
            <a:ext cx="302133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092960" y="3390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6350">
                  <a:noFill/>
                </a:ln>
                <a:latin typeface="Times New Roman" pitchFamily="18" charset="0"/>
                <a:cs typeface="Times New Roman" panose="02020603050405020304" pitchFamily="18" charset="0"/>
              </a:rPr>
              <a:t>Manutenção da Saúde</a:t>
            </a:r>
          </a:p>
          <a:p>
            <a:pPr algn="ctr">
              <a:defRPr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de 2023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25880" y="4919008"/>
            <a:ext cx="7271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Aplicou a maior 8,3%  = R$ 7.220.549,40</a:t>
            </a:r>
          </a:p>
          <a:p>
            <a:pPr algn="ctr">
              <a:defRPr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Prazo para aplicação até 31/12/2023</a:t>
            </a:r>
          </a:p>
          <a:p>
            <a:pPr algn="ctr">
              <a:defRPr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*índice indicado como alcançado corresponde as Despesas Liquidadas até o 1º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/2023.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848100" y="1843088"/>
            <a:ext cx="44958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943276" y="741679"/>
            <a:ext cx="9094804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eaLnBrk="1" hangingPunct="1"/>
            <a:b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Controladoria Geral do Município</a:t>
            </a:r>
            <a:b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Armação dos Búzios em cumprimento ao disposto no § 4º do artigo 9º da Lei Complementar 101 de 2000 realiza a Segunda Audiência Pública do</a:t>
            </a:r>
            <a:b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Exercício de 2023. </a:t>
            </a:r>
            <a:b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PT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04390" y="19169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6350">
                  <a:noFill/>
                </a:ln>
                <a:latin typeface="Times New Roman" pitchFamily="18" charset="0"/>
                <a:cs typeface="Times New Roman" panose="02020603050405020304" pitchFamily="18" charset="0"/>
              </a:rPr>
              <a:t>Manutenção da Saúde</a:t>
            </a:r>
          </a:p>
          <a:p>
            <a:pPr algn="ctr">
              <a:defRPr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Comparativo </a:t>
            </a:r>
          </a:p>
          <a:p>
            <a:pPr algn="ctr">
              <a:defRPr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 </a:t>
            </a:r>
            <a:r>
              <a:rPr 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./2022 x 2023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85918"/>
              </p:ext>
            </p:extLst>
          </p:nvPr>
        </p:nvGraphicFramePr>
        <p:xfrm>
          <a:off x="430268" y="2476744"/>
          <a:ext cx="9210487" cy="2592452"/>
        </p:xfrm>
        <a:graphic>
          <a:graphicData uri="http://schemas.openxmlformats.org/drawingml/2006/table">
            <a:tbl>
              <a:tblPr firstRow="1" bandRow="1">
                <a:tableStyleId>{477DA368-B4DD-4F5D-A58E-DBE9093BB5AB}</a:tableStyleId>
              </a:tblPr>
              <a:tblGrid>
                <a:gridCol w="320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DESCRIÇÃO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QUADR/2022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QUADR/2023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RECEITAS RESULTANTES DE IMPOSTOS E TRANSFERÊNCIAS          </a:t>
                      </a:r>
                      <a:endParaRPr lang="pt-BR" sz="20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R$ 81.376.776,10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-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R$ 87.441.992,80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-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VALOR EXIGIDO</a:t>
                      </a:r>
                      <a:endParaRPr lang="pt-BR" sz="2000" b="0" i="0" u="none" strike="noStrike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R$ 12.206.516,40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15%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R$ 13.116.298,90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15%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VALOR APLICADO</a:t>
                      </a:r>
                      <a:endParaRPr lang="pt-BR" sz="20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R$ 20.761.718,30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25,5%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R$ 20.336.848,30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23,3%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2" name="Google Shape;252;p1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640755" y="41781"/>
            <a:ext cx="2909794" cy="243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9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4A239B6-446E-CFD7-14F1-9E855D3A6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0220" y="117561"/>
            <a:ext cx="8615680" cy="6417137"/>
          </a:xfrm>
          <a:prstGeom prst="rect">
            <a:avLst/>
          </a:prstGeom>
        </p:spPr>
      </p:pic>
      <p:pic>
        <p:nvPicPr>
          <p:cNvPr id="259" name="Google Shape;259;p20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486900" y="117561"/>
            <a:ext cx="3086100" cy="229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871220" y="621508"/>
            <a:ext cx="7853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DESPESAS COM EDUCAÇÃO</a:t>
            </a:r>
          </a:p>
          <a:p>
            <a:pPr algn="ctr">
              <a:defRPr/>
            </a:pPr>
            <a:endParaRPr lang="pt-BR" sz="4800" b="1" dirty="0">
              <a:ln w="635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3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Artigo 212 da Constituição Federal </a:t>
            </a:r>
          </a:p>
          <a:p>
            <a:pPr algn="ctr">
              <a:defRPr/>
            </a:pPr>
            <a:r>
              <a:rPr lang="pt-BR" sz="3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 1988 e as alterações efetuadas </a:t>
            </a:r>
          </a:p>
          <a:p>
            <a:pPr algn="ctr">
              <a:defRPr/>
            </a:pPr>
            <a:r>
              <a:rPr lang="pt-BR" sz="3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na Emenda Constitucional </a:t>
            </a:r>
          </a:p>
          <a:p>
            <a:pPr algn="ctr">
              <a:defRPr/>
            </a:pPr>
            <a:r>
              <a:rPr lang="pt-BR" sz="3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nº 14/1996</a:t>
            </a:r>
            <a:r>
              <a:rPr lang="pt-BR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br>
              <a:rPr lang="pt-BR" b="1" dirty="0">
                <a:ln w="6350">
                  <a:noFill/>
                </a:ln>
                <a:solidFill>
                  <a:srgbClr val="005828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2000" y="326628"/>
            <a:ext cx="6096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 Educação</a:t>
            </a:r>
            <a:b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Quadrimestre de 2023</a:t>
            </a:r>
          </a:p>
          <a:p>
            <a:pPr algn="ctr">
              <a:defRPr/>
            </a:pPr>
            <a:endParaRPr lang="pt-BR" sz="37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8960"/>
              </p:ext>
            </p:extLst>
          </p:nvPr>
        </p:nvGraphicFramePr>
        <p:xfrm>
          <a:off x="922236" y="2127121"/>
          <a:ext cx="8315528" cy="296206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33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ENSINO RECURSOS PRÓPRIOS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RECEITAS RESULTANTES DE IMPOSTOS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R$ 87.441.992,80</a:t>
                      </a: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VALOR EXIGIDO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R$ 21.860.498,20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VALOR APLICADO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R$ 19.356.471,40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22,14%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474629" y="4532267"/>
            <a:ext cx="7804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Aplicou a Menor 2,86% = R$ 2.504.026,80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Prazo para Aplicação até 31/12/2023</a:t>
            </a:r>
            <a:r>
              <a:rPr lang="pt-BR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Google Shape;252;p1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00655" y="62370"/>
            <a:ext cx="3060916" cy="243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2000" y="326628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 Educação</a:t>
            </a:r>
            <a:b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Comparativo</a:t>
            </a:r>
          </a:p>
          <a:p>
            <a:pPr algn="ctr">
              <a:defRPr/>
            </a:pPr>
            <a: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1º </a:t>
            </a:r>
            <a:r>
              <a:rPr lang="pt-BR" sz="3700" b="1" dirty="0" err="1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Quadr</a:t>
            </a:r>
            <a:r>
              <a:rPr lang="pt-BR" sz="37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./2022 x 2023</a:t>
            </a:r>
            <a:endParaRPr lang="pt-BR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37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74629" y="4532267"/>
            <a:ext cx="7804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47769"/>
              </p:ext>
            </p:extLst>
          </p:nvPr>
        </p:nvGraphicFramePr>
        <p:xfrm>
          <a:off x="781843" y="2356813"/>
          <a:ext cx="8732027" cy="2434732"/>
        </p:xfrm>
        <a:graphic>
          <a:graphicData uri="http://schemas.openxmlformats.org/drawingml/2006/table">
            <a:tbl>
              <a:tblPr firstRow="1" bandRow="1">
                <a:tableStyleId>{477DA368-B4DD-4F5D-A58E-DBE9093BB5AB}</a:tableStyleId>
              </a:tblPr>
              <a:tblGrid>
                <a:gridCol w="3130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DESCRIÇÃO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QUADR/2022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QUADR/2023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RECEITAS RESULTANTES DE IMPOSTOS        </a:t>
                      </a:r>
                      <a:endParaRPr lang="pt-BR" sz="18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R$ 81.386.775,80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R$ 87.441.992,80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09" marR="8009" marT="80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VALOR EXIGIDO</a:t>
                      </a:r>
                      <a:endParaRPr lang="pt-BR" sz="18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R$ 20.344.193,95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R$ 21.860.498,20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VALOR APLICADO</a:t>
                      </a:r>
                      <a:endParaRPr lang="pt-BR" sz="18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R$ 18.190.194,47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22,35%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R$ 19.356.471,40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22,14%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9" marR="8009" marT="80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oogle Shape;272;p2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13870" y="110903"/>
            <a:ext cx="2967690" cy="2369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55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47418"/>
              </p:ext>
            </p:extLst>
          </p:nvPr>
        </p:nvGraphicFramePr>
        <p:xfrm>
          <a:off x="646113" y="179178"/>
          <a:ext cx="8165380" cy="1501140"/>
        </p:xfrm>
        <a:graphic>
          <a:graphicData uri="http://schemas.openxmlformats.org/drawingml/2006/table">
            <a:tbl>
              <a:tblPr/>
              <a:tblGrid>
                <a:gridCol w="416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999">
                <a:tc gridSpan="3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DOCENTES DO FUNDEB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APLICAÇÃO MÍNIMA NO EXERCÍCIO POR LEI 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1º Quadrimestre de 2023</a:t>
                      </a:r>
                      <a:endParaRPr lang="pt-BR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96153"/>
              </p:ext>
            </p:extLst>
          </p:nvPr>
        </p:nvGraphicFramePr>
        <p:xfrm>
          <a:off x="572761" y="1877424"/>
          <a:ext cx="8366408" cy="3083831"/>
        </p:xfrm>
        <a:graphic>
          <a:graphicData uri="http://schemas.openxmlformats.org/drawingml/2006/table">
            <a:tbl>
              <a:tblPr/>
              <a:tblGrid>
                <a:gridCol w="454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DESCRIÇÃO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RECEITAS RECEBIDAS NO EXERCÍCIO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</a:t>
                      </a: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14.685.600,00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RECEITAS RECEBIDAS EM EXERCÍCIOS ANTERIORES (SUPERÁVIT P/2023)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  1.721.727,10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ESTIMADO PARA APLICAÇÃO NO EXERCÍCIO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</a:t>
                      </a: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10.279.920,00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VALOR APLICADO COM RECURSOS RECEBIDOS  NO EXERCÍCIO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</a:t>
                      </a: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14.269.193,50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97,16%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VALOR APLICADO COM RECURSOS DE SUPERAVIT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</a:t>
                      </a: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1.721.727,10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65333"/>
              </p:ext>
            </p:extLst>
          </p:nvPr>
        </p:nvGraphicFramePr>
        <p:xfrm>
          <a:off x="773789" y="5158362"/>
          <a:ext cx="8165380" cy="1084332"/>
        </p:xfrm>
        <a:graphic>
          <a:graphicData uri="http://schemas.openxmlformats.org/drawingml/2006/table">
            <a:tbl>
              <a:tblPr/>
              <a:tblGrid>
                <a:gridCol w="416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2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Município aplicou 97,16% das Receitas Recebidas no 1º </a:t>
                      </a:r>
                      <a:r>
                        <a:rPr lang="pt-B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Quadr</a:t>
                      </a:r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2D2D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2D2D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8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Prazo para Aplicação até 31/12/2023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2" name="Google Shape;272;p2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472223" y="44867"/>
            <a:ext cx="2970890" cy="21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04337"/>
              </p:ext>
            </p:extLst>
          </p:nvPr>
        </p:nvGraphicFramePr>
        <p:xfrm>
          <a:off x="773790" y="210706"/>
          <a:ext cx="8165380" cy="2093928"/>
        </p:xfrm>
        <a:graphic>
          <a:graphicData uri="http://schemas.openxmlformats.org/drawingml/2006/table">
            <a:tbl>
              <a:tblPr/>
              <a:tblGrid>
                <a:gridCol w="416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91">
                <a:tc gridSpan="3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DOCENTES DO FUNDEB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APLICAÇÃO MÍNIMA NO EXERCÍCIO POR LEI 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026">
                <a:tc gridSpan="3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COMPARATIVO</a:t>
                      </a:r>
                    </a:p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1º QUADR/2022 X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35969"/>
              </p:ext>
            </p:extLst>
          </p:nvPr>
        </p:nvGraphicFramePr>
        <p:xfrm>
          <a:off x="388868" y="2749089"/>
          <a:ext cx="9267751" cy="2375648"/>
        </p:xfrm>
        <a:graphic>
          <a:graphicData uri="http://schemas.openxmlformats.org/drawingml/2006/table">
            <a:tbl>
              <a:tblPr firstRow="1" bandRow="1">
                <a:tableStyleId>{477DA368-B4DD-4F5D-A58E-DBE9093BB5AB}</a:tableStyleId>
              </a:tblPr>
              <a:tblGrid>
                <a:gridCol w="311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DESCRIÇÃO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QUADR/2022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QUADR/2023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RECEITAS RECEBIDAS</a:t>
                      </a:r>
                      <a:endParaRPr lang="pt-BR" sz="20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R$ 14.951.658,50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-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R$ 14.685.600,00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-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12" marR="7712" marT="771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ESTIMADO PARA APLICAÇÃO</a:t>
                      </a:r>
                      <a:endParaRPr lang="pt-BR" sz="20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R$ 10.466.160,90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70%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R$ 10.279.920,00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70%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VALOR APLICADO</a:t>
                      </a:r>
                      <a:endParaRPr lang="pt-BR" sz="2000" b="0" i="0" u="none" strike="noStrike" dirty="0">
                        <a:solidFill>
                          <a:srgbClr val="2D2DFF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R$ 12.508.526,80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83,70%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R$ 14.269.193,50</a:t>
                      </a:r>
                    </a:p>
                  </a:txBody>
                  <a:tcPr marL="7712" marR="7712" marT="77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97,16%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2" marR="7712" marT="771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2" name="Google Shape;272;p2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656619" y="138708"/>
            <a:ext cx="2847800" cy="216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28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8960" y="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RESULTADO PRIMÁRIO</a:t>
            </a:r>
          </a:p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DE 2023   </a:t>
            </a:r>
          </a:p>
          <a:p>
            <a:pPr algn="ctr">
              <a:defRPr/>
            </a:pPr>
            <a:endParaRPr lang="pt-BR" sz="32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34141"/>
              </p:ext>
            </p:extLst>
          </p:nvPr>
        </p:nvGraphicFramePr>
        <p:xfrm>
          <a:off x="709771" y="1238068"/>
          <a:ext cx="8516937" cy="493287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0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1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u="none" strike="noStrike" dirty="0">
                          <a:effectLst/>
                        </a:rPr>
                        <a:t>A - Orçado 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R$ 685.641.994,12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u="none" strike="noStrike" dirty="0">
                          <a:effectLst/>
                        </a:rPr>
                        <a:t>B - Arrecadado x Orçado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R$ 188.759.374,31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(B/A)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27,53%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7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u="none" strike="noStrike" dirty="0">
                          <a:effectLst/>
                        </a:rPr>
                        <a:t>C - Despesa Empenhada x Orçado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R$ 476.112.333,26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(C/A)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69,44%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7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u="none" strike="noStrike" dirty="0">
                          <a:effectLst/>
                        </a:rPr>
                        <a:t>D - Despesa Liquidada x Empenhada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R$ 147.457.740,83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(D/C)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30,97%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u="none" strike="noStrike" dirty="0">
                          <a:effectLst/>
                        </a:rPr>
                        <a:t>E - Despesa Paga x Liquidada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R$ 146.448.485,77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(E/D)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99,32%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6084">
                <a:tc gridSpan="4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RESULTADO CONTÁBIL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(Receita Arrecadada – Despesa Liquidada) = </a:t>
                      </a:r>
                    </a:p>
                    <a:p>
                      <a:pPr algn="ctr" rtl="0" fontAlgn="ctr"/>
                      <a:r>
                        <a:rPr lang="pt-BR" sz="2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R$ 41.301.633,48 - SUPERÁVIT VERIFICADO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9" name="Google Shape;279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40240" y="182221"/>
            <a:ext cx="2948940" cy="211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40560" y="64076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RESULTADO NOMINAL</a:t>
            </a:r>
          </a:p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DE 2023  </a:t>
            </a:r>
          </a:p>
          <a:p>
            <a:pPr algn="ctr">
              <a:defRPr/>
            </a:pPr>
            <a:r>
              <a:rPr lang="pt-BR" sz="32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7005"/>
              </p:ext>
            </p:extLst>
          </p:nvPr>
        </p:nvGraphicFramePr>
        <p:xfrm>
          <a:off x="888719" y="1978645"/>
          <a:ext cx="8460940" cy="343693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SALDO DA DÍVIDA PÚBLICA EM 2022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SALDO DA DÍVIDA PÚBLICA EM 2023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 NOMINAL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372">
                <a:tc>
                  <a:txBody>
                    <a:bodyPr/>
                    <a:lstStyle/>
                    <a:p>
                      <a:pPr algn="l" rtl="0" fontAlgn="ctr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R$ 53.826.727,00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R$ 50.612.540,00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R$ 3.214.187,00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628">
                <a:tc gridSpan="3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Receita Corrente Líquida = R$ </a:t>
                      </a:r>
                      <a:r>
                        <a:rPr lang="pt-BR" sz="2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511.597.269,70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" name="Google Shape;286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475389" y="70818"/>
            <a:ext cx="3105635" cy="225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6DC2205-42C5-14D6-4C44-9AD301C5A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19135" y="1117797"/>
            <a:ext cx="2986353" cy="3025188"/>
          </a:xfrm>
          <a:prstGeom prst="rect">
            <a:avLst/>
          </a:prstGeom>
        </p:spPr>
      </p:pic>
      <p:pic>
        <p:nvPicPr>
          <p:cNvPr id="300" name="Google Shape;300;p26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2500442" y="1884783"/>
            <a:ext cx="44958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000576" y="604822"/>
            <a:ext cx="7061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Equipe Técnica do Governo Municipal</a:t>
            </a:r>
          </a:p>
          <a:p>
            <a:pPr algn="ctr"/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83360" y="2535529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CONTROLADORIA GERAL - CGM</a:t>
            </a:r>
          </a:p>
          <a:p>
            <a:pPr algn="ctr"/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Controladora, </a:t>
            </a:r>
          </a:p>
          <a:p>
            <a:pPr algn="ctr"/>
            <a:r>
              <a:rPr lang="pt-BR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Subcontroladora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Núcleo de Auditoria</a:t>
            </a:r>
            <a:r>
              <a:rPr lang="pt-BR" dirty="0">
                <a:latin typeface="Lucida Bright" panose="02040602050505020304" pitchFamily="18" charset="0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35197" y="4887154"/>
            <a:ext cx="28500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CONTADORIA </a:t>
            </a:r>
          </a:p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 - CONTAG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75680" y="4874417"/>
            <a:ext cx="30073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FUNDOS </a:t>
            </a:r>
          </a:p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7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893060" y="1904445"/>
            <a:ext cx="5050609" cy="398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97840" y="1348304"/>
            <a:ext cx="9042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 Controladoria Geral do Município agradece a sua presença.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07261" y="1223011"/>
            <a:ext cx="4495800" cy="3791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"/>
          <p:cNvSpPr/>
          <p:nvPr/>
        </p:nvSpPr>
        <p:spPr>
          <a:xfrm>
            <a:off x="1283241" y="718325"/>
            <a:ext cx="792088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Referência:</a:t>
            </a:r>
            <a:endParaRPr lang="pt-B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 e 2º Bimestres de 2023 - RREO</a:t>
            </a:r>
          </a:p>
          <a:p>
            <a:pPr eaLnBrk="1" hangingPunct="1">
              <a:spcBef>
                <a:spcPct val="50000"/>
              </a:spcBef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de 2023 - RGF</a:t>
            </a:r>
          </a:p>
          <a:p>
            <a:pPr eaLnBrk="1" hangingPunct="1">
              <a:spcBef>
                <a:spcPct val="50000"/>
              </a:spcBef>
            </a:pP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t-B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Finalidade : Demonstrar e avaliar o cumprimento das metas fiscais.</a:t>
            </a:r>
            <a:endParaRPr sz="4000" b="1" i="1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167380" y="1440181"/>
            <a:ext cx="4495800" cy="357473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1020952" y="726991"/>
            <a:ext cx="7920880" cy="561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eaLnBrk="1" hangingPunct="1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Repasse</a:t>
            </a:r>
          </a:p>
          <a:p>
            <a:pPr algn="ctr" eaLnBrk="1" hangingPunct="1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Câmara Municipal  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40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>
              <a:defRPr/>
            </a:pPr>
            <a:r>
              <a:rPr lang="pt-BR" sz="40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Emenda Constitucional  nº25/2000</a:t>
            </a:r>
          </a:p>
          <a:p>
            <a:pPr algn="ctr">
              <a:defRPr/>
            </a:pPr>
            <a:r>
              <a:rPr lang="pt-BR" sz="40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Emenda Constitucional  nº52/2009</a:t>
            </a:r>
          </a:p>
          <a:p>
            <a:pPr algn="ctr">
              <a:defRPr/>
            </a:pPr>
            <a:endParaRPr lang="pt-BR" sz="4000" b="1" dirty="0">
              <a:ln w="5080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4000" b="1" i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“7% das receitas incidentes </a:t>
            </a:r>
          </a:p>
          <a:p>
            <a:pPr algn="ctr">
              <a:defRPr/>
            </a:pPr>
            <a:r>
              <a:rPr lang="pt-BR" sz="4000" b="1" i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arrecadadas no exercício anterior”</a:t>
            </a:r>
            <a:endParaRPr lang="pt-PT" sz="19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95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3;p6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074865" y="1743886"/>
            <a:ext cx="4495800" cy="388644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/>
          <p:nvPr/>
        </p:nvSpPr>
        <p:spPr>
          <a:xfrm>
            <a:off x="1286378" y="435023"/>
            <a:ext cx="807277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do Repasse para a </a:t>
            </a:r>
          </a:p>
          <a:p>
            <a:pPr algn="ctr">
              <a:defRPr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Câmara em 2023</a:t>
            </a:r>
            <a:endParaRPr lang="pt-B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2480" y="1743885"/>
            <a:ext cx="8711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da Receita – art.2º - EC 25/2000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Arrecadação em 2022</a:t>
            </a:r>
            <a:endParaRPr lang="pt-BR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59863"/>
              </p:ext>
            </p:extLst>
          </p:nvPr>
        </p:nvGraphicFramePr>
        <p:xfrm>
          <a:off x="731858" y="3001765"/>
          <a:ext cx="8562976" cy="21933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4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974">
                <a:tc>
                  <a:txBody>
                    <a:bodyPr/>
                    <a:lstStyle/>
                    <a:p>
                      <a:r>
                        <a:rPr lang="pt-BR" sz="2800" b="0" dirty="0"/>
                        <a:t>Receit</a:t>
                      </a:r>
                      <a:r>
                        <a:rPr lang="pt-BR" sz="2800" b="0" baseline="0" dirty="0"/>
                        <a:t>a Tributária 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/>
                        <a:t>111.969.467,91</a:t>
                      </a:r>
                      <a:endParaRPr lang="pt-BR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r>
                        <a:rPr lang="pt-BR" sz="2800" dirty="0">
                          <a:ln w="50800"/>
                        </a:rPr>
                        <a:t>Transferências da União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34.299.935,98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42">
                <a:tc>
                  <a:txBody>
                    <a:bodyPr/>
                    <a:lstStyle/>
                    <a:p>
                      <a:r>
                        <a:rPr lang="pt-BR" sz="2800" dirty="0">
                          <a:ln w="50800"/>
                        </a:rPr>
                        <a:t>Transferências</a:t>
                      </a:r>
                      <a:r>
                        <a:rPr lang="pt-BR" sz="2800" baseline="0" dirty="0">
                          <a:ln w="50800"/>
                        </a:rPr>
                        <a:t> do Estado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n w="50800"/>
                        </a:rPr>
                        <a:t>53.072.699,94</a:t>
                      </a:r>
                      <a:endParaRPr lang="pt-BR" sz="2800" b="1" dirty="0">
                        <a:ln w="50800"/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r>
                        <a:rPr lang="pt-BR" sz="2800" b="1" dirty="0">
                          <a:ln w="50800"/>
                        </a:rPr>
                        <a:t>Total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199.342.103,83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792479" y="5335744"/>
            <a:ext cx="844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n w="50800"/>
                <a:solidFill>
                  <a:srgbClr val="2D2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 de Repasse        7%                  R$ 13.953.947,27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979000" y="340281"/>
            <a:ext cx="87153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eaLnBrk="1" hangingPunct="1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Repasses ao Legislativo</a:t>
            </a:r>
          </a:p>
          <a:p>
            <a:pPr algn="ctr" eaLnBrk="1" hangingPunct="1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Exercício de 2023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68352"/>
              </p:ext>
            </p:extLst>
          </p:nvPr>
        </p:nvGraphicFramePr>
        <p:xfrm>
          <a:off x="450650" y="1663680"/>
          <a:ext cx="8700655" cy="44328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130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950">
                <a:tc gridSpan="2">
                  <a:txBody>
                    <a:bodyPr/>
                    <a:lstStyle/>
                    <a:p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700" dirty="0">
                          <a:solidFill>
                            <a:schemeClr val="tx1"/>
                          </a:solidFill>
                        </a:rPr>
                        <a:t>Duodécimo Total a ser </a:t>
                      </a:r>
                      <a:r>
                        <a:rPr lang="pt-BR" sz="2700" dirty="0">
                          <a:solidFill>
                            <a:schemeClr val="tx1"/>
                          </a:solidFill>
                          <a:latin typeface="+mn-lt"/>
                        </a:rPr>
                        <a:t>Repassado </a:t>
                      </a:r>
                      <a:r>
                        <a:rPr lang="pt-BR" sz="2700" b="1" dirty="0">
                          <a:ln w="50800"/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R$ 13.953.947,27 </a:t>
                      </a:r>
                      <a:endParaRPr lang="pt-BR" sz="2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5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13">
                <a:tc gridSpan="2">
                  <a:txBody>
                    <a:bodyPr/>
                    <a:lstStyle/>
                    <a:p>
                      <a:pPr algn="ctr"/>
                      <a:r>
                        <a:rPr lang="pt-BR" sz="2500" b="1" dirty="0">
                          <a:solidFill>
                            <a:schemeClr val="tx1"/>
                          </a:solidFill>
                        </a:rPr>
                        <a:t>Repassado </a:t>
                      </a:r>
                      <a:endParaRPr lang="pt-BR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13">
                <a:tc>
                  <a:txBody>
                    <a:bodyPr/>
                    <a:lstStyle/>
                    <a:p>
                      <a:r>
                        <a:rPr lang="pt-BR" sz="2500" dirty="0"/>
                        <a:t>1º Quadrimestre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R$ 4.537.440,17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0585"/>
                  </a:ext>
                </a:extLst>
              </a:tr>
              <a:tr h="51471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500" b="1" dirty="0">
                          <a:solidFill>
                            <a:schemeClr val="tx1"/>
                          </a:solidFill>
                        </a:rPr>
                        <a:t>A ser Repassado </a:t>
                      </a:r>
                      <a:endParaRPr lang="pt-BR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713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5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2º Quadrimestre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5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R$ 4.708.253,56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7959"/>
                  </a:ext>
                </a:extLst>
              </a:tr>
              <a:tr h="514713">
                <a:tc>
                  <a:txBody>
                    <a:bodyPr/>
                    <a:lstStyle/>
                    <a:p>
                      <a:r>
                        <a:rPr lang="pt-BR" sz="2500" dirty="0"/>
                        <a:t>3º Quadrimestre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R$ 4.708.253,54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algn="ctr"/>
                      <a:endParaRPr lang="pt-BR" sz="25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5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63056"/>
                  </a:ext>
                </a:extLst>
              </a:tr>
            </a:tbl>
          </a:graphicData>
        </a:graphic>
      </p:graphicFrame>
      <p:pic>
        <p:nvPicPr>
          <p:cNvPr id="173" name="Google Shape;173;p6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505635" y="106581"/>
            <a:ext cx="3040695" cy="249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/>
        </p:nvSpPr>
        <p:spPr>
          <a:xfrm>
            <a:off x="1530783" y="812800"/>
            <a:ext cx="7789909" cy="18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/>
            <a:r>
              <a:rPr lang="pt-BR" sz="72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Receitas</a:t>
            </a:r>
            <a:r>
              <a:rPr lang="pt-PT" sz="7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200" b="1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4" descr="Abrir o cofre do ícone - ico,png,icns,Ícones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164" y="2702560"/>
            <a:ext cx="2807560" cy="2807560"/>
          </a:xfrm>
          <a:prstGeom prst="rect">
            <a:avLst/>
          </a:prstGeom>
          <a:noFill/>
        </p:spPr>
      </p:pic>
      <p:pic>
        <p:nvPicPr>
          <p:cNvPr id="2" name="Google Shape;173;p6">
            <a:extLst>
              <a:ext uri="{FF2B5EF4-FFF2-40B4-BE49-F238E27FC236}">
                <a16:creationId xmlns:a16="http://schemas.microsoft.com/office/drawing/2014/main" id="{A30CD064-CBB9-802C-9E42-DCD9AD30F16E}"/>
              </a:ext>
            </a:extLst>
          </p:cNvPr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9505635" y="106581"/>
            <a:ext cx="3040695" cy="249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880914" y="546784"/>
            <a:ext cx="8572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PT" sz="3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DESCRIÇÃO DAS RECEITAS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5" name="Google Shape;185;p8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848100" y="1843088"/>
            <a:ext cx="44958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097280" y="1304176"/>
            <a:ext cx="8046720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FPM – FUNDO DE PARTICIPAÇÃO DOS MUNICÍPIOS.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ITR – IMPOSTO SOBRE PROPRIEDADE TERRITORIAL RURAL.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ICMS – IMPOSTO SOBRE CIRCULAÇÃO DE MERCADORIAS E SERVIÇOS.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IPVA – IMPOSTO SOBRE PROPRIEDADE DE VEÍCULOS AUTOMOTORES.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IPTU – IMPOSTO PREDIAL E TERRITORIAL URBANO.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IRRF – IMPOSTO DE RENDA RETIDO NA FONTE.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ITBI – IMPOSTO DE TRANSMISSÃO DE BENS IMÓVEIS.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ISSQN –IMPOSTO SOBRE SERVIÇO DE QUALQUER NATUREZA.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585334"/>
              </p:ext>
            </p:extLst>
          </p:nvPr>
        </p:nvGraphicFramePr>
        <p:xfrm>
          <a:off x="481964" y="1280161"/>
          <a:ext cx="8715376" cy="509817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6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51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RECEITA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1º QUADR/2022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1º QUADR/2023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EVOLUÇÃO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 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720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FPM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R$ 10.747.678,90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R$ 11.938.602,43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11,08%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ITR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         4.370,10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         5.056,21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15,70%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ICMS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R$ 14.715.184,20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R$ 12.768.098,95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(13,23)%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IPVA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  4.890.809,10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  6.077.481,81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24,26 %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FUNDEB 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R$ 14.951.658,50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R$ 14.683.226,71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(1,80)%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ROYALTIES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</a:t>
                      </a: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74.634.437,49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R$ 37.598.213,17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(49,62)%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7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(copo)"/>
                        </a:rPr>
                        <a:t> SOMA</a:t>
                      </a:r>
                      <a:endParaRPr kumimoji="0" lang="pt-BR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(copo)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pt-BR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(copo)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opo)"/>
                        </a:rPr>
                        <a:t>R$ </a:t>
                      </a:r>
                      <a:r>
                        <a:rPr kumimoji="0" lang="pt-BR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(copo)"/>
                        </a:rPr>
                        <a:t>119.944.138,29</a:t>
                      </a:r>
                      <a:endParaRPr kumimoji="0" lang="pt-B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(copo)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(copo)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opo)"/>
                        </a:rPr>
                        <a:t>R$ 83.070.679,28 </a:t>
                      </a:r>
                      <a:endParaRPr kumimoji="0" lang="pt-BR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(copo)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(copo)"/>
                        </a:rPr>
                        <a:t>(30,74)%</a:t>
                      </a:r>
                      <a:endParaRPr kumimoji="0" lang="pt-BR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(copo)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1" name="Google Shape;191;p9"/>
          <p:cNvPicPr preferRelativeResize="0"/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4909" y="275910"/>
            <a:ext cx="2861310" cy="219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759533" y="40641"/>
            <a:ext cx="8587013" cy="123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Evolução</a:t>
            </a:r>
            <a:r>
              <a:rPr lang="pt-BR" sz="4000" b="1" dirty="0">
                <a:ln w="6350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ln w="635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Comparativa das Transferências </a:t>
            </a:r>
            <a:endParaRPr lang="pt-BR" sz="4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1221</Words>
  <Application>Microsoft Office PowerPoint</Application>
  <PresentationFormat>Widescreen</PresentationFormat>
  <Paragraphs>366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Times New Roman</vt:lpstr>
      <vt:lpstr>Arial</vt:lpstr>
      <vt:lpstr>Book Antiqua</vt:lpstr>
      <vt:lpstr>Arial(copo)</vt:lpstr>
      <vt:lpstr>Trebuchet MS</vt:lpstr>
      <vt:lpstr>Calibri</vt:lpstr>
      <vt:lpstr>Noto Sans Symbols</vt:lpstr>
      <vt:lpstr>Lucida Bright</vt:lpstr>
      <vt:lpstr>Facetado</vt:lpstr>
      <vt:lpstr>Apresentação do PowerPoint</vt:lpstr>
      <vt:lpstr> A Controladoria Geral do Município de Armação dos Búzios em cumprimento ao disposto no § 4º do artigo 9º da Lei Complementar 101 de 2000 realiza a Segunda Audiência Pública do Exercício de 2023.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Violetras</dc:creator>
  <cp:lastModifiedBy>Violetras</cp:lastModifiedBy>
  <cp:revision>170</cp:revision>
  <cp:lastPrinted>2023-05-30T12:59:46Z</cp:lastPrinted>
  <dcterms:created xsi:type="dcterms:W3CDTF">2022-11-03T19:55:04Z</dcterms:created>
  <dcterms:modified xsi:type="dcterms:W3CDTF">2023-05-30T13:58:41Z</dcterms:modified>
</cp:coreProperties>
</file>