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86"/>
  </p:notesMasterIdLst>
  <p:sldIdLst>
    <p:sldId id="256" r:id="rId2"/>
    <p:sldId id="327" r:id="rId3"/>
    <p:sldId id="258" r:id="rId4"/>
    <p:sldId id="257" r:id="rId5"/>
    <p:sldId id="259" r:id="rId6"/>
    <p:sldId id="260" r:id="rId7"/>
    <p:sldId id="261" r:id="rId8"/>
    <p:sldId id="262" r:id="rId9"/>
    <p:sldId id="270" r:id="rId10"/>
    <p:sldId id="309" r:id="rId11"/>
    <p:sldId id="264" r:id="rId12"/>
    <p:sldId id="266" r:id="rId13"/>
    <p:sldId id="267" r:id="rId14"/>
    <p:sldId id="271" r:id="rId15"/>
    <p:sldId id="272" r:id="rId16"/>
    <p:sldId id="281" r:id="rId17"/>
    <p:sldId id="273" r:id="rId18"/>
    <p:sldId id="274" r:id="rId19"/>
    <p:sldId id="301" r:id="rId20"/>
    <p:sldId id="302" r:id="rId21"/>
    <p:sldId id="303" r:id="rId22"/>
    <p:sldId id="304" r:id="rId23"/>
    <p:sldId id="305" r:id="rId24"/>
    <p:sldId id="275" r:id="rId25"/>
    <p:sldId id="307" r:id="rId26"/>
    <p:sldId id="313" r:id="rId27"/>
    <p:sldId id="276" r:id="rId28"/>
    <p:sldId id="277" r:id="rId29"/>
    <p:sldId id="306" r:id="rId30"/>
    <p:sldId id="311" r:id="rId31"/>
    <p:sldId id="312" r:id="rId32"/>
    <p:sldId id="278" r:id="rId33"/>
    <p:sldId id="279" r:id="rId34"/>
    <p:sldId id="310" r:id="rId35"/>
    <p:sldId id="269" r:id="rId36"/>
    <p:sldId id="280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297" r:id="rId53"/>
    <p:sldId id="290" r:id="rId54"/>
    <p:sldId id="291" r:id="rId55"/>
    <p:sldId id="314" r:id="rId56"/>
    <p:sldId id="315" r:id="rId57"/>
    <p:sldId id="316" r:id="rId58"/>
    <p:sldId id="317" r:id="rId59"/>
    <p:sldId id="318" r:id="rId60"/>
    <p:sldId id="292" r:id="rId61"/>
    <p:sldId id="293" r:id="rId62"/>
    <p:sldId id="294" r:id="rId63"/>
    <p:sldId id="330" r:id="rId64"/>
    <p:sldId id="331" r:id="rId65"/>
    <p:sldId id="332" r:id="rId66"/>
    <p:sldId id="333" r:id="rId67"/>
    <p:sldId id="334" r:id="rId68"/>
    <p:sldId id="335" r:id="rId69"/>
    <p:sldId id="295" r:id="rId70"/>
    <p:sldId id="345" r:id="rId71"/>
    <p:sldId id="296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298" r:id="rId81"/>
    <p:sldId id="299" r:id="rId82"/>
    <p:sldId id="300" r:id="rId83"/>
    <p:sldId id="326" r:id="rId84"/>
    <p:sldId id="329" r:id="rId8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1344" autoAdjust="0"/>
  </p:normalViewPr>
  <p:slideViewPr>
    <p:cSldViewPr snapToGrid="0">
      <p:cViewPr varScale="1">
        <p:scale>
          <a:sx n="66" d="100"/>
          <a:sy n="66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elatorio%20quadrim%2009%20a%2012%20de%202020%20(1)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988407699037624E-2"/>
          <c:y val="0.13663795381282043"/>
          <c:w val="0.80010385971692166"/>
          <c:h val="0.74738219803061512"/>
        </c:manualLayout>
      </c:layout>
      <c:bar3DChart>
        <c:barDir val="col"/>
        <c:grouping val="clustered"/>
        <c:varyColors val="0"/>
        <c:ser>
          <c:idx val="0"/>
          <c:order val="0"/>
          <c:tx>
            <c:v>Nascidos Vivos</c:v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6274989433188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1-4212-82B9-2E9E41FAF933}"/>
                </c:ext>
              </c:extLst>
            </c:dLbl>
            <c:dLbl>
              <c:idx val="1"/>
              <c:layout>
                <c:manualLayout>
                  <c:x val="0"/>
                  <c:y val="0.1431076657056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11-4212-82B9-2E9E41FAF933}"/>
                </c:ext>
              </c:extLst>
            </c:dLbl>
            <c:dLbl>
              <c:idx val="2"/>
              <c:layout>
                <c:manualLayout>
                  <c:x val="-7.716049382716049E-3"/>
                  <c:y val="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11-4212-82B9-2E9E41FAF933}"/>
                </c:ext>
              </c:extLst>
            </c:dLbl>
            <c:dLbl>
              <c:idx val="3"/>
              <c:layout>
                <c:manualLayout>
                  <c:x val="0"/>
                  <c:y val="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11-4212-82B9-2E9E41FAF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DNV!$L$13:$L$16</c:f>
              <c:strCache>
                <c:ptCount val="4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</c:strCache>
            </c:strRef>
          </c:cat>
          <c:val>
            <c:numRef>
              <c:f>DNV!$M$13:$M$16</c:f>
              <c:numCache>
                <c:formatCode>General</c:formatCode>
                <c:ptCount val="4"/>
                <c:pt idx="0">
                  <c:v>51</c:v>
                </c:pt>
                <c:pt idx="1">
                  <c:v>36</c:v>
                </c:pt>
                <c:pt idx="2">
                  <c:v>44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1-4212-82B9-2E9E41FAF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632064"/>
        <c:axId val="98717696"/>
        <c:axId val="0"/>
      </c:bar3DChart>
      <c:catAx>
        <c:axId val="9863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pt-BR"/>
          </a:p>
        </c:txPr>
        <c:crossAx val="98717696"/>
        <c:crosses val="autoZero"/>
        <c:auto val="1"/>
        <c:lblAlgn val="ctr"/>
        <c:lblOffset val="100"/>
        <c:noMultiLvlLbl val="0"/>
      </c:catAx>
      <c:valAx>
        <c:axId val="9871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63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>
                <a:solidFill>
                  <a:schemeClr val="bg1"/>
                </a:solidFill>
              </a:rPr>
              <a:t>Produção</a:t>
            </a:r>
            <a:r>
              <a:rPr lang="pt-BR" sz="2400" baseline="0" dirty="0">
                <a:solidFill>
                  <a:schemeClr val="bg1"/>
                </a:solidFill>
              </a:rPr>
              <a:t> da Vigilância em Saúde por grupo de procedimento</a:t>
            </a:r>
            <a:endParaRPr lang="pt-BR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5221920381452847"/>
          <c:y val="5.9154934497748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Planilha1!$B$5</c:f>
              <c:strCache>
                <c:ptCount val="1"/>
                <c:pt idx="0">
                  <c:v>01 Ações de promoção e prevenção em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Planilha1!$C$1:$F$4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Planilha1!$C$5:$F$5</c:f>
              <c:numCache>
                <c:formatCode>General</c:formatCode>
                <c:ptCount val="4"/>
                <c:pt idx="0">
                  <c:v>100</c:v>
                </c:pt>
                <c:pt idx="1">
                  <c:v>190</c:v>
                </c:pt>
                <c:pt idx="2">
                  <c:v>149</c:v>
                </c:pt>
                <c:pt idx="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B-4352-B0EF-3A8249035CCC}"/>
            </c:ext>
          </c:extLst>
        </c:ser>
        <c:ser>
          <c:idx val="1"/>
          <c:order val="1"/>
          <c:tx>
            <c:strRef>
              <c:f>Planilha1!$B$6</c:f>
              <c:strCache>
                <c:ptCount val="1"/>
                <c:pt idx="0">
                  <c:v>02 Procedimentos com finalidade diagnóstica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Planilha1!$C$1:$F$4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Planilha1!$C$6:$F$6</c:f>
              <c:numCache>
                <c:formatCode>General</c:formatCode>
                <c:ptCount val="4"/>
                <c:pt idx="0">
                  <c:v>562</c:v>
                </c:pt>
                <c:pt idx="1">
                  <c:v>569</c:v>
                </c:pt>
                <c:pt idx="2">
                  <c:v>83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B-4352-B0EF-3A824903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72752"/>
        <c:axId val="169475248"/>
      </c:barChart>
      <c:catAx>
        <c:axId val="1694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475248"/>
        <c:crosses val="autoZero"/>
        <c:auto val="1"/>
        <c:lblAlgn val="ctr"/>
        <c:lblOffset val="100"/>
        <c:noMultiLvlLbl val="0"/>
      </c:catAx>
      <c:valAx>
        <c:axId val="16947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47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'A122302189_28_143_208 (1)'!$A$6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DF-4AC8-9CFF-E8314A21B249}"/>
              </c:ext>
            </c:extLst>
          </c:dPt>
          <c:cat>
            <c:strRef>
              <c:f>'A122302189_28_143_208 (1)'!$B$5</c:f>
              <c:strCache>
                <c:ptCount val="1"/>
                <c:pt idx="0">
                  <c:v>Municipal</c:v>
                </c:pt>
              </c:strCache>
            </c:strRef>
          </c:cat>
          <c:val>
            <c:numRef>
              <c:f>'A122302189_28_143_208 (1)'!$B$6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F-4AC8-9CFF-E8314A21B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[CONTROLE  INTERNAÇÃO HMRP 04012020.xlsx]INDICADORES DE INTERNAÇÃO!PivotTable2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Principais</a:t>
            </a:r>
            <a:r>
              <a:rPr lang="pt-BR" sz="2800" baseline="0" dirty="0"/>
              <a:t> causas de doenças ocorridas no 3º quadrimestre de 2020</a:t>
            </a:r>
            <a:endParaRPr lang="pt-BR" sz="2800" dirty="0"/>
          </a:p>
        </c:rich>
      </c:tx>
      <c:layout>
        <c:manualLayout>
          <c:xMode val="edge"/>
          <c:yMode val="edge"/>
          <c:x val="0.16522426745630864"/>
          <c:y val="1.6760872337417475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'INDICADORES DE INTERNAÇÃO'!$B$123:$B$125</c:f>
              <c:strCache>
                <c:ptCount val="1"/>
                <c:pt idx="0">
                  <c:v>2020 - set</c:v>
                </c:pt>
              </c:strCache>
            </c:strRef>
          </c:tx>
          <c:invertIfNegative val="0"/>
          <c:cat>
            <c:strRef>
              <c:f>'INDICADORES DE INTERNAÇÃO'!$A$126:$A$144</c:f>
              <c:strCache>
                <c:ptCount val="18"/>
                <c:pt idx="0">
                  <c:v>CARDIOVASCULAR</c:v>
                </c:pt>
                <c:pt idx="1">
                  <c:v>DIGESTIVO</c:v>
                </c:pt>
                <c:pt idx="2">
                  <c:v>DOENÇA INFECCIOSA</c:v>
                </c:pt>
                <c:pt idx="3">
                  <c:v>ENDÓCRINO</c:v>
                </c:pt>
                <c:pt idx="4">
                  <c:v>GINECOLOGIA</c:v>
                </c:pt>
                <c:pt idx="5">
                  <c:v>GRAVIDEZ</c:v>
                </c:pt>
                <c:pt idx="6">
                  <c:v>INTOXICAÇÃO EXÓGINA</c:v>
                </c:pt>
                <c:pt idx="7">
                  <c:v>MENTAL</c:v>
                </c:pt>
                <c:pt idx="8">
                  <c:v>NEOPLASIA</c:v>
                </c:pt>
                <c:pt idx="9">
                  <c:v>OSTEOMOLECULAR/TRAUMA</c:v>
                </c:pt>
                <c:pt idx="10">
                  <c:v>OTORRINOLARINGOLÓGICO</c:v>
                </c:pt>
                <c:pt idx="11">
                  <c:v>PELE</c:v>
                </c:pt>
                <c:pt idx="12">
                  <c:v>PERINATAL</c:v>
                </c:pt>
                <c:pt idx="13">
                  <c:v>RESPIRATÓRIO</c:v>
                </c:pt>
                <c:pt idx="14">
                  <c:v>SANGUE</c:v>
                </c:pt>
                <c:pt idx="15">
                  <c:v>SISTEMA NERVOSO</c:v>
                </c:pt>
                <c:pt idx="16">
                  <c:v>UROLÓGICO</c:v>
                </c:pt>
                <c:pt idx="17">
                  <c:v>CIRCULATÓRIO</c:v>
                </c:pt>
              </c:strCache>
            </c:strRef>
          </c:cat>
          <c:val>
            <c:numRef>
              <c:f>'INDICADORES DE INTERNAÇÃO'!$B$126:$B$144</c:f>
              <c:numCache>
                <c:formatCode>0.00%</c:formatCode>
                <c:ptCount val="18"/>
                <c:pt idx="0">
                  <c:v>0.11578947368421061</c:v>
                </c:pt>
                <c:pt idx="1">
                  <c:v>7.3684210526315824E-2</c:v>
                </c:pt>
                <c:pt idx="2">
                  <c:v>1.0526315789473687E-2</c:v>
                </c:pt>
                <c:pt idx="3">
                  <c:v>3.6842105263157926E-2</c:v>
                </c:pt>
                <c:pt idx="4">
                  <c:v>4.2105263157894771E-2</c:v>
                </c:pt>
                <c:pt idx="5">
                  <c:v>0.36315789473684262</c:v>
                </c:pt>
                <c:pt idx="6">
                  <c:v>5.2631578947368498E-3</c:v>
                </c:pt>
                <c:pt idx="7">
                  <c:v>1.5789473684210562E-2</c:v>
                </c:pt>
                <c:pt idx="8">
                  <c:v>0</c:v>
                </c:pt>
                <c:pt idx="9">
                  <c:v>7.8947368421052544E-2</c:v>
                </c:pt>
                <c:pt idx="10">
                  <c:v>5.2631578947368498E-3</c:v>
                </c:pt>
                <c:pt idx="11">
                  <c:v>2.6315789473684216E-2</c:v>
                </c:pt>
                <c:pt idx="12">
                  <c:v>3.6842105263157926E-2</c:v>
                </c:pt>
                <c:pt idx="13">
                  <c:v>8.4210526315789611E-2</c:v>
                </c:pt>
                <c:pt idx="14">
                  <c:v>1.0526315789473687E-2</c:v>
                </c:pt>
                <c:pt idx="15">
                  <c:v>5.7894736842105478E-2</c:v>
                </c:pt>
                <c:pt idx="16">
                  <c:v>3.1578947368421123E-2</c:v>
                </c:pt>
                <c:pt idx="17">
                  <c:v>5.2631578947368498E-3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5-4383-A090-8BCD969A2B2A}"/>
            </c:ext>
          </c:extLst>
        </c:ser>
        <c:ser>
          <c:idx val="1"/>
          <c:order val="1"/>
          <c:tx>
            <c:strRef>
              <c:f>'INDICADORES DE INTERNAÇÃO'!$C$123:$C$125</c:f>
              <c:strCache>
                <c:ptCount val="1"/>
                <c:pt idx="0">
                  <c:v>2020 - out</c:v>
                </c:pt>
              </c:strCache>
            </c:strRef>
          </c:tx>
          <c:invertIfNegative val="0"/>
          <c:cat>
            <c:strRef>
              <c:f>'INDICADORES DE INTERNAÇÃO'!$A$126:$A$144</c:f>
              <c:strCache>
                <c:ptCount val="18"/>
                <c:pt idx="0">
                  <c:v>CARDIOVASCULAR</c:v>
                </c:pt>
                <c:pt idx="1">
                  <c:v>DIGESTIVO</c:v>
                </c:pt>
                <c:pt idx="2">
                  <c:v>DOENÇA INFECCIOSA</c:v>
                </c:pt>
                <c:pt idx="3">
                  <c:v>ENDÓCRINO</c:v>
                </c:pt>
                <c:pt idx="4">
                  <c:v>GINECOLOGIA</c:v>
                </c:pt>
                <c:pt idx="5">
                  <c:v>GRAVIDEZ</c:v>
                </c:pt>
                <c:pt idx="6">
                  <c:v>INTOXICAÇÃO EXÓGINA</c:v>
                </c:pt>
                <c:pt idx="7">
                  <c:v>MENTAL</c:v>
                </c:pt>
                <c:pt idx="8">
                  <c:v>NEOPLASIA</c:v>
                </c:pt>
                <c:pt idx="9">
                  <c:v>OSTEOMOLECULAR/TRAUMA</c:v>
                </c:pt>
                <c:pt idx="10">
                  <c:v>OTORRINOLARINGOLÓGICO</c:v>
                </c:pt>
                <c:pt idx="11">
                  <c:v>PELE</c:v>
                </c:pt>
                <c:pt idx="12">
                  <c:v>PERINATAL</c:v>
                </c:pt>
                <c:pt idx="13">
                  <c:v>RESPIRATÓRIO</c:v>
                </c:pt>
                <c:pt idx="14">
                  <c:v>SANGUE</c:v>
                </c:pt>
                <c:pt idx="15">
                  <c:v>SISTEMA NERVOSO</c:v>
                </c:pt>
                <c:pt idx="16">
                  <c:v>UROLÓGICO</c:v>
                </c:pt>
                <c:pt idx="17">
                  <c:v>CIRCULATÓRIO</c:v>
                </c:pt>
              </c:strCache>
            </c:strRef>
          </c:cat>
          <c:val>
            <c:numRef>
              <c:f>'INDICADORES DE INTERNAÇÃO'!$C$126:$C$144</c:f>
              <c:numCache>
                <c:formatCode>0.00%</c:formatCode>
                <c:ptCount val="18"/>
                <c:pt idx="0">
                  <c:v>0.10328638497652604</c:v>
                </c:pt>
                <c:pt idx="1">
                  <c:v>0.14084507042253541</c:v>
                </c:pt>
                <c:pt idx="2">
                  <c:v>2.8169014084507046E-2</c:v>
                </c:pt>
                <c:pt idx="3">
                  <c:v>3.2863849765258281E-2</c:v>
                </c:pt>
                <c:pt idx="4">
                  <c:v>6.1032863849765341E-2</c:v>
                </c:pt>
                <c:pt idx="5">
                  <c:v>0.31924882629107981</c:v>
                </c:pt>
                <c:pt idx="6">
                  <c:v>0</c:v>
                </c:pt>
                <c:pt idx="7">
                  <c:v>2.3474178403755919E-2</c:v>
                </c:pt>
                <c:pt idx="8">
                  <c:v>9.3896713615023563E-3</c:v>
                </c:pt>
                <c:pt idx="9">
                  <c:v>8.4507042253521333E-2</c:v>
                </c:pt>
                <c:pt idx="10">
                  <c:v>9.3896713615023563E-3</c:v>
                </c:pt>
                <c:pt idx="11">
                  <c:v>1.8779342723004692E-2</c:v>
                </c:pt>
                <c:pt idx="12">
                  <c:v>4.6948356807511738E-3</c:v>
                </c:pt>
                <c:pt idx="13">
                  <c:v>8.4507042253521333E-2</c:v>
                </c:pt>
                <c:pt idx="14">
                  <c:v>0</c:v>
                </c:pt>
                <c:pt idx="15">
                  <c:v>2.8169014084507046E-2</c:v>
                </c:pt>
                <c:pt idx="16">
                  <c:v>3.7558685446009418E-2</c:v>
                </c:pt>
                <c:pt idx="17">
                  <c:v>1.4084507042253525E-2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5-4383-A090-8BCD969A2B2A}"/>
            </c:ext>
          </c:extLst>
        </c:ser>
        <c:ser>
          <c:idx val="2"/>
          <c:order val="2"/>
          <c:tx>
            <c:strRef>
              <c:f>'INDICADORES DE INTERNAÇÃO'!$D$123:$D$125</c:f>
              <c:strCache>
                <c:ptCount val="1"/>
                <c:pt idx="0">
                  <c:v>2020 - nov</c:v>
                </c:pt>
              </c:strCache>
            </c:strRef>
          </c:tx>
          <c:invertIfNegative val="0"/>
          <c:cat>
            <c:strRef>
              <c:f>'INDICADORES DE INTERNAÇÃO'!$A$126:$A$144</c:f>
              <c:strCache>
                <c:ptCount val="18"/>
                <c:pt idx="0">
                  <c:v>CARDIOVASCULAR</c:v>
                </c:pt>
                <c:pt idx="1">
                  <c:v>DIGESTIVO</c:v>
                </c:pt>
                <c:pt idx="2">
                  <c:v>DOENÇA INFECCIOSA</c:v>
                </c:pt>
                <c:pt idx="3">
                  <c:v>ENDÓCRINO</c:v>
                </c:pt>
                <c:pt idx="4">
                  <c:v>GINECOLOGIA</c:v>
                </c:pt>
                <c:pt idx="5">
                  <c:v>GRAVIDEZ</c:v>
                </c:pt>
                <c:pt idx="6">
                  <c:v>INTOXICAÇÃO EXÓGINA</c:v>
                </c:pt>
                <c:pt idx="7">
                  <c:v>MENTAL</c:v>
                </c:pt>
                <c:pt idx="8">
                  <c:v>NEOPLASIA</c:v>
                </c:pt>
                <c:pt idx="9">
                  <c:v>OSTEOMOLECULAR/TRAUMA</c:v>
                </c:pt>
                <c:pt idx="10">
                  <c:v>OTORRINOLARINGOLÓGICO</c:v>
                </c:pt>
                <c:pt idx="11">
                  <c:v>PELE</c:v>
                </c:pt>
                <c:pt idx="12">
                  <c:v>PERINATAL</c:v>
                </c:pt>
                <c:pt idx="13">
                  <c:v>RESPIRATÓRIO</c:v>
                </c:pt>
                <c:pt idx="14">
                  <c:v>SANGUE</c:v>
                </c:pt>
                <c:pt idx="15">
                  <c:v>SISTEMA NERVOSO</c:v>
                </c:pt>
                <c:pt idx="16">
                  <c:v>UROLÓGICO</c:v>
                </c:pt>
                <c:pt idx="17">
                  <c:v>CIRCULATÓRIO</c:v>
                </c:pt>
              </c:strCache>
            </c:strRef>
          </c:cat>
          <c:val>
            <c:numRef>
              <c:f>'INDICADORES DE INTERNAÇÃO'!$D$126:$D$144</c:f>
              <c:numCache>
                <c:formatCode>0.00%</c:formatCode>
                <c:ptCount val="18"/>
                <c:pt idx="0">
                  <c:v>7.8341013824884814E-2</c:v>
                </c:pt>
                <c:pt idx="1">
                  <c:v>8.7557603686636079E-2</c:v>
                </c:pt>
                <c:pt idx="2">
                  <c:v>2.3041474654377881E-2</c:v>
                </c:pt>
                <c:pt idx="3">
                  <c:v>1.3824884792626762E-2</c:v>
                </c:pt>
                <c:pt idx="4">
                  <c:v>5.069124423963145E-2</c:v>
                </c:pt>
                <c:pt idx="5">
                  <c:v>0.28110599078341031</c:v>
                </c:pt>
                <c:pt idx="6">
                  <c:v>0</c:v>
                </c:pt>
                <c:pt idx="7">
                  <c:v>1.8433179723502346E-2</c:v>
                </c:pt>
                <c:pt idx="8">
                  <c:v>9.2165898617511555E-3</c:v>
                </c:pt>
                <c:pt idx="9">
                  <c:v>7.8341013824884814E-2</c:v>
                </c:pt>
                <c:pt idx="10">
                  <c:v>0</c:v>
                </c:pt>
                <c:pt idx="11">
                  <c:v>1.8433179723502346E-2</c:v>
                </c:pt>
                <c:pt idx="12">
                  <c:v>9.2165898617511555E-3</c:v>
                </c:pt>
                <c:pt idx="13">
                  <c:v>0.23963133640552994</c:v>
                </c:pt>
                <c:pt idx="14">
                  <c:v>2.7649769585253559E-2</c:v>
                </c:pt>
                <c:pt idx="15">
                  <c:v>2.3041474654377881E-2</c:v>
                </c:pt>
                <c:pt idx="16">
                  <c:v>3.6866359447004643E-2</c:v>
                </c:pt>
                <c:pt idx="17">
                  <c:v>4.6082949308755778E-3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75-4383-A090-8BCD969A2B2A}"/>
            </c:ext>
          </c:extLst>
        </c:ser>
        <c:ser>
          <c:idx val="3"/>
          <c:order val="3"/>
          <c:tx>
            <c:strRef>
              <c:f>'INDICADORES DE INTERNAÇÃO'!$E$123:$E$125</c:f>
              <c:strCache>
                <c:ptCount val="1"/>
                <c:pt idx="0">
                  <c:v>2020 - dez</c:v>
                </c:pt>
              </c:strCache>
            </c:strRef>
          </c:tx>
          <c:invertIfNegative val="0"/>
          <c:cat>
            <c:strRef>
              <c:f>'INDICADORES DE INTERNAÇÃO'!$A$126:$A$144</c:f>
              <c:strCache>
                <c:ptCount val="18"/>
                <c:pt idx="0">
                  <c:v>CARDIOVASCULAR</c:v>
                </c:pt>
                <c:pt idx="1">
                  <c:v>DIGESTIVO</c:v>
                </c:pt>
                <c:pt idx="2">
                  <c:v>DOENÇA INFECCIOSA</c:v>
                </c:pt>
                <c:pt idx="3">
                  <c:v>ENDÓCRINO</c:v>
                </c:pt>
                <c:pt idx="4">
                  <c:v>GINECOLOGIA</c:v>
                </c:pt>
                <c:pt idx="5">
                  <c:v>GRAVIDEZ</c:v>
                </c:pt>
                <c:pt idx="6">
                  <c:v>INTOXICAÇÃO EXÓGINA</c:v>
                </c:pt>
                <c:pt idx="7">
                  <c:v>MENTAL</c:v>
                </c:pt>
                <c:pt idx="8">
                  <c:v>NEOPLASIA</c:v>
                </c:pt>
                <c:pt idx="9">
                  <c:v>OSTEOMOLECULAR/TRAUMA</c:v>
                </c:pt>
                <c:pt idx="10">
                  <c:v>OTORRINOLARINGOLÓGICO</c:v>
                </c:pt>
                <c:pt idx="11">
                  <c:v>PELE</c:v>
                </c:pt>
                <c:pt idx="12">
                  <c:v>PERINATAL</c:v>
                </c:pt>
                <c:pt idx="13">
                  <c:v>RESPIRATÓRIO</c:v>
                </c:pt>
                <c:pt idx="14">
                  <c:v>SANGUE</c:v>
                </c:pt>
                <c:pt idx="15">
                  <c:v>SISTEMA NERVOSO</c:v>
                </c:pt>
                <c:pt idx="16">
                  <c:v>UROLÓGICO</c:v>
                </c:pt>
                <c:pt idx="17">
                  <c:v>CIRCULATÓRIO</c:v>
                </c:pt>
              </c:strCache>
            </c:strRef>
          </c:cat>
          <c:val>
            <c:numRef>
              <c:f>'INDICADORES DE INTERNAÇÃO'!$E$126:$E$144</c:f>
              <c:numCache>
                <c:formatCode>0.00%</c:formatCode>
                <c:ptCount val="18"/>
                <c:pt idx="0">
                  <c:v>1.5503875968992288E-2</c:v>
                </c:pt>
                <c:pt idx="1">
                  <c:v>4.6511627906976882E-2</c:v>
                </c:pt>
                <c:pt idx="2">
                  <c:v>3.1007751937984492E-2</c:v>
                </c:pt>
                <c:pt idx="3">
                  <c:v>1.5503875968992288E-2</c:v>
                </c:pt>
                <c:pt idx="4">
                  <c:v>2.3255813953488379E-2</c:v>
                </c:pt>
                <c:pt idx="5">
                  <c:v>0.31782945736434243</c:v>
                </c:pt>
                <c:pt idx="6">
                  <c:v>0</c:v>
                </c:pt>
                <c:pt idx="7">
                  <c:v>3.1007751937984492E-2</c:v>
                </c:pt>
                <c:pt idx="8">
                  <c:v>0</c:v>
                </c:pt>
                <c:pt idx="9">
                  <c:v>0.10077519379844962</c:v>
                </c:pt>
                <c:pt idx="10">
                  <c:v>0</c:v>
                </c:pt>
                <c:pt idx="11">
                  <c:v>2.3255813953488379E-2</c:v>
                </c:pt>
                <c:pt idx="12">
                  <c:v>0</c:v>
                </c:pt>
                <c:pt idx="13">
                  <c:v>0.27131782945736432</c:v>
                </c:pt>
                <c:pt idx="14">
                  <c:v>1.5503875968992288E-2</c:v>
                </c:pt>
                <c:pt idx="15">
                  <c:v>4.6511627906976882E-2</c:v>
                </c:pt>
                <c:pt idx="16">
                  <c:v>6.2015503875969019E-2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75-4383-A090-8BCD969A2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755008"/>
        <c:axId val="85756544"/>
      </c:barChart>
      <c:catAx>
        <c:axId val="8575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756544"/>
        <c:crosses val="autoZero"/>
        <c:auto val="1"/>
        <c:lblAlgn val="ctr"/>
        <c:lblOffset val="100"/>
        <c:noMultiLvlLbl val="0"/>
      </c:catAx>
      <c:valAx>
        <c:axId val="8575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75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dirty="0">
                <a:solidFill>
                  <a:schemeClr val="bg1"/>
                </a:solidFill>
              </a:rPr>
              <a:t>Produção da Atenção Básica </a:t>
            </a:r>
            <a:r>
              <a:rPr lang="pt-BR" sz="3200" baseline="0" dirty="0">
                <a:solidFill>
                  <a:schemeClr val="bg1"/>
                </a:solidFill>
              </a:rPr>
              <a:t> - SIA</a:t>
            </a:r>
            <a:endParaRPr lang="pt-BR" sz="3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0849024969577928"/>
          <c:y val="0.11576922726319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Planilha1!$E$8</c:f>
              <c:strCache>
                <c:ptCount val="1"/>
                <c:pt idx="0">
                  <c:v>01 Ações de promoção e prevenção em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Planilha1!$F$7:$I$7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Planilha1!$F$8:$I$8</c:f>
              <c:numCache>
                <c:formatCode>General</c:formatCode>
                <c:ptCount val="4"/>
                <c:pt idx="0">
                  <c:v>2767</c:v>
                </c:pt>
                <c:pt idx="1">
                  <c:v>3044</c:v>
                </c:pt>
                <c:pt idx="2">
                  <c:v>1423</c:v>
                </c:pt>
                <c:pt idx="3">
                  <c:v>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2-4047-97DC-071FEF7FED6E}"/>
            </c:ext>
          </c:extLst>
        </c:ser>
        <c:ser>
          <c:idx val="1"/>
          <c:order val="1"/>
          <c:tx>
            <c:strRef>
              <c:f>Planilha1!$E$9</c:f>
              <c:strCache>
                <c:ptCount val="1"/>
                <c:pt idx="0">
                  <c:v>02 Procedimentos com finalidade diagnóstica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Planilha1!$F$7:$I$7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Planilha1!$F$9:$I$9</c:f>
              <c:numCache>
                <c:formatCode>General</c:formatCode>
                <c:ptCount val="4"/>
                <c:pt idx="0">
                  <c:v>1367</c:v>
                </c:pt>
                <c:pt idx="1">
                  <c:v>1045</c:v>
                </c:pt>
                <c:pt idx="2">
                  <c:v>635</c:v>
                </c:pt>
                <c:pt idx="3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2-4047-97DC-071FEF7FED6E}"/>
            </c:ext>
          </c:extLst>
        </c:ser>
        <c:ser>
          <c:idx val="2"/>
          <c:order val="2"/>
          <c:tx>
            <c:strRef>
              <c:f>Planilha1!$E$10</c:f>
              <c:strCache>
                <c:ptCount val="1"/>
                <c:pt idx="0">
                  <c:v>03 Procedimentos clínicos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Planilha1!$F$7:$I$7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Planilha1!$F$10:$I$10</c:f>
              <c:numCache>
                <c:formatCode>General</c:formatCode>
                <c:ptCount val="4"/>
                <c:pt idx="0">
                  <c:v>5469</c:v>
                </c:pt>
                <c:pt idx="1">
                  <c:v>4641</c:v>
                </c:pt>
                <c:pt idx="2">
                  <c:v>5225</c:v>
                </c:pt>
                <c:pt idx="3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E2-4047-97DC-071FEF7FED6E}"/>
            </c:ext>
          </c:extLst>
        </c:ser>
        <c:ser>
          <c:idx val="3"/>
          <c:order val="3"/>
          <c:tx>
            <c:strRef>
              <c:f>Planilha1!$E$11</c:f>
              <c:strCache>
                <c:ptCount val="1"/>
                <c:pt idx="0">
                  <c:v>04 Procedimentos cirúrgicos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Planilha1!$F$7:$I$7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Planilha1!$F$11:$I$11</c:f>
              <c:numCache>
                <c:formatCode>General</c:formatCode>
                <c:ptCount val="4"/>
                <c:pt idx="0">
                  <c:v>27</c:v>
                </c:pt>
                <c:pt idx="1">
                  <c:v>14</c:v>
                </c:pt>
                <c:pt idx="2">
                  <c:v>17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E2-4047-97DC-071FEF7FED6E}"/>
            </c:ext>
          </c:extLst>
        </c:ser>
        <c:ser>
          <c:idx val="4"/>
          <c:order val="4"/>
          <c:tx>
            <c:strRef>
              <c:f>Planilha1!$E$12</c:f>
              <c:strCache>
                <c:ptCount val="1"/>
                <c:pt idx="0">
                  <c:v>08 Ações complementares da atenção à saúde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Planilha1!$F$7:$I$7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Planilha1!$F$12:$I$12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E2-4047-97DC-071FEF7FE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58623"/>
        <c:axId val="1311959871"/>
      </c:barChart>
      <c:catAx>
        <c:axId val="131195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1959871"/>
        <c:crosses val="autoZero"/>
        <c:auto val="1"/>
        <c:lblAlgn val="ctr"/>
        <c:lblOffset val="100"/>
        <c:noMultiLvlLbl val="0"/>
      </c:catAx>
      <c:valAx>
        <c:axId val="131195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195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2800">
                <a:solidFill>
                  <a:schemeClr val="bg1"/>
                </a:solidFill>
              </a:rPr>
              <a:t>Atividades</a:t>
            </a:r>
            <a:r>
              <a:rPr lang="pt-BR" sz="2800" baseline="0">
                <a:solidFill>
                  <a:schemeClr val="bg1"/>
                </a:solidFill>
              </a:rPr>
              <a:t> Coletivas na Atenção Básica</a:t>
            </a:r>
            <a:endParaRPr lang="pt-BR" sz="28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654578755764396"/>
          <c:y val="3.9256297080448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Dados!$A$9</c:f>
              <c:strCache>
                <c:ptCount val="1"/>
                <c:pt idx="0">
                  <c:v>Reunião com outras equipes de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Dados!$B$9:$E$9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8-412E-A5F2-A145B7B90BA0}"/>
            </c:ext>
          </c:extLst>
        </c:ser>
        <c:ser>
          <c:idx val="1"/>
          <c:order val="1"/>
          <c:tx>
            <c:strRef>
              <c:f>Dados!$A$10</c:f>
              <c:strCache>
                <c:ptCount val="1"/>
                <c:pt idx="0">
                  <c:v>Educacao em saúde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Dados!$B$10:$E$10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8-412E-A5F2-A145B7B90BA0}"/>
            </c:ext>
          </c:extLst>
        </c:ser>
        <c:ser>
          <c:idx val="2"/>
          <c:order val="2"/>
          <c:tx>
            <c:strRef>
              <c:f>Dados!$A$11</c:f>
              <c:strCache>
                <c:ptCount val="1"/>
                <c:pt idx="0">
                  <c:v>Reunião de equipe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Dados!$B$11:$E$11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8-412E-A5F2-A145B7B90BA0}"/>
            </c:ext>
          </c:extLst>
        </c:ser>
        <c:ser>
          <c:idx val="3"/>
          <c:order val="3"/>
          <c:tx>
            <c:strRef>
              <c:f>Dados!$A$12</c:f>
              <c:strCache>
                <c:ptCount val="1"/>
                <c:pt idx="0">
                  <c:v>Mobilização social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Dados!$B$12:$E$12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8-412E-A5F2-A145B7B90BA0}"/>
            </c:ext>
          </c:extLst>
        </c:ser>
        <c:ser>
          <c:idx val="4"/>
          <c:order val="4"/>
          <c:tx>
            <c:strRef>
              <c:f>Dados!$A$13</c:f>
              <c:strCache>
                <c:ptCount val="1"/>
                <c:pt idx="0">
                  <c:v>Atendimento em grupo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Dados!$B$13:$E$13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8-412E-A5F2-A145B7B90BA0}"/>
            </c:ext>
          </c:extLst>
        </c:ser>
        <c:ser>
          <c:idx val="5"/>
          <c:order val="5"/>
          <c:tx>
            <c:strRef>
              <c:f>Dados!$A$14</c:f>
              <c:strCache>
                <c:ptCount val="1"/>
                <c:pt idx="0">
                  <c:v>Reunião intersetorial / conselho local de saúde / controle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Dados!$B$14:$E$14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8-412E-A5F2-A145B7B90BA0}"/>
            </c:ext>
          </c:extLst>
        </c:ser>
        <c:ser>
          <c:idx val="6"/>
          <c:order val="6"/>
          <c:tx>
            <c:strRef>
              <c:f>Dados!$A$15</c:f>
              <c:strCache>
                <c:ptCount val="1"/>
                <c:pt idx="0">
                  <c:v>Avaliação / procedimento coletivo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Dados!$B$15:$E$15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98-412E-A5F2-A145B7B90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2151743"/>
        <c:axId val="1452167967"/>
      </c:barChart>
      <c:catAx>
        <c:axId val="145215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2167967"/>
        <c:crosses val="autoZero"/>
        <c:auto val="1"/>
        <c:lblAlgn val="ctr"/>
        <c:lblOffset val="100"/>
        <c:noMultiLvlLbl val="0"/>
      </c:catAx>
      <c:valAx>
        <c:axId val="14521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215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48216776895154E-2"/>
          <c:y val="0.62712329600344829"/>
          <c:w val="0.95137145576055804"/>
          <c:h val="0.37287670399655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>
                <a:solidFill>
                  <a:schemeClr val="bg1"/>
                </a:solidFill>
              </a:rPr>
              <a:t>Atendimentos por tipo na Atenção Básica</a:t>
            </a:r>
          </a:p>
        </c:rich>
      </c:tx>
      <c:layout>
        <c:manualLayout>
          <c:xMode val="edge"/>
          <c:yMode val="edge"/>
          <c:x val="0.19082044740161322"/>
          <c:y val="0.13989028644787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Dados!$A$9</c:f>
              <c:strCache>
                <c:ptCount val="1"/>
                <c:pt idx="0">
                  <c:v>Visita Domiciliar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Dados!$B$9:$E$9</c:f>
              <c:numCache>
                <c:formatCode>General</c:formatCode>
                <c:ptCount val="4"/>
                <c:pt idx="0">
                  <c:v>238</c:v>
                </c:pt>
                <c:pt idx="1">
                  <c:v>146</c:v>
                </c:pt>
                <c:pt idx="2">
                  <c:v>67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6-4D77-9483-A16F1EFB3BC5}"/>
            </c:ext>
          </c:extLst>
        </c:ser>
        <c:ser>
          <c:idx val="1"/>
          <c:order val="1"/>
          <c:tx>
            <c:strRef>
              <c:f>Dados!$A$10</c:f>
              <c:strCache>
                <c:ptCount val="1"/>
                <c:pt idx="0">
                  <c:v>Atendimento Individual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Dados!$B$10:$E$10</c:f>
              <c:numCache>
                <c:formatCode>#,##0</c:formatCode>
                <c:ptCount val="4"/>
                <c:pt idx="0">
                  <c:v>2938</c:v>
                </c:pt>
                <c:pt idx="1">
                  <c:v>2600</c:v>
                </c:pt>
                <c:pt idx="2">
                  <c:v>1702</c:v>
                </c:pt>
                <c:pt idx="3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6-4D77-9483-A16F1EFB3BC5}"/>
            </c:ext>
          </c:extLst>
        </c:ser>
        <c:ser>
          <c:idx val="2"/>
          <c:order val="2"/>
          <c:tx>
            <c:strRef>
              <c:f>Dados!$A$11</c:f>
              <c:strCache>
                <c:ptCount val="1"/>
                <c:pt idx="0">
                  <c:v>Atendimento Odontológico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Dados!$B$11:$E$11</c:f>
              <c:numCache>
                <c:formatCode>General</c:formatCode>
                <c:ptCount val="4"/>
                <c:pt idx="0">
                  <c:v>349</c:v>
                </c:pt>
                <c:pt idx="1">
                  <c:v>133</c:v>
                </c:pt>
                <c:pt idx="2">
                  <c:v>220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6-4D77-9483-A16F1EFB3BC5}"/>
            </c:ext>
          </c:extLst>
        </c:ser>
        <c:ser>
          <c:idx val="3"/>
          <c:order val="3"/>
          <c:tx>
            <c:strRef>
              <c:f>Dados!$A$12</c:f>
              <c:strCache>
                <c:ptCount val="1"/>
                <c:pt idx="0">
                  <c:v>Procedimento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Dados!$B$8:$E$8</c:f>
              <c:strCache>
                <c:ptCount val="4"/>
                <c:pt idx="0">
                  <c:v>SET/2020</c:v>
                </c:pt>
                <c:pt idx="1">
                  <c:v>OUT/2020</c:v>
                </c:pt>
                <c:pt idx="2">
                  <c:v>NOV/2020</c:v>
                </c:pt>
                <c:pt idx="3">
                  <c:v>DEZ/2020</c:v>
                </c:pt>
              </c:strCache>
            </c:strRef>
          </c:cat>
          <c:val>
            <c:numRef>
              <c:f>Dados!$B$12:$E$12</c:f>
              <c:numCache>
                <c:formatCode>#,##0</c:formatCode>
                <c:ptCount val="4"/>
                <c:pt idx="0">
                  <c:v>3156</c:v>
                </c:pt>
                <c:pt idx="1">
                  <c:v>2562</c:v>
                </c:pt>
                <c:pt idx="2">
                  <c:v>1649</c:v>
                </c:pt>
                <c:pt idx="3" formatCode="General">
                  <c:v>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6-4D77-9483-A16F1EFB3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7006511"/>
        <c:axId val="1457008175"/>
      </c:barChart>
      <c:catAx>
        <c:axId val="145700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7008175"/>
        <c:crosses val="autoZero"/>
        <c:auto val="1"/>
        <c:lblAlgn val="ctr"/>
        <c:lblOffset val="100"/>
        <c:noMultiLvlLbl val="0"/>
      </c:catAx>
      <c:valAx>
        <c:axId val="145700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700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800"/>
              <a:t>Produção de Urgência e Emergência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Planilha1!$C$5:$F$5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Planilha1!$C$6:$F$6</c:f>
              <c:numCache>
                <c:formatCode>General</c:formatCode>
                <c:ptCount val="4"/>
                <c:pt idx="0">
                  <c:v>24110</c:v>
                </c:pt>
                <c:pt idx="1">
                  <c:v>22215</c:v>
                </c:pt>
                <c:pt idx="2">
                  <c:v>23207</c:v>
                </c:pt>
                <c:pt idx="3">
                  <c:v>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B-4EA9-80E7-2B661E9185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6735760"/>
        <c:axId val="356733264"/>
      </c:barChart>
      <c:catAx>
        <c:axId val="35673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6733264"/>
        <c:crosses val="autoZero"/>
        <c:auto val="1"/>
        <c:lblAlgn val="ctr"/>
        <c:lblOffset val="100"/>
        <c:noMultiLvlLbl val="0"/>
      </c:catAx>
      <c:valAx>
        <c:axId val="35673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73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2800">
                <a:solidFill>
                  <a:schemeClr val="bg1"/>
                </a:solidFill>
              </a:rPr>
              <a:t>Atendimento/Acompanhamento psicossocial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Planilha1!$A$4</c:f>
              <c:strCache>
                <c:ptCount val="1"/>
                <c:pt idx="0">
                  <c:v>030108 Atendimento/Acompanhamento psicossocial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Planilha1!$B$3:$E$3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Planilha1!$B$4:$E$4</c:f>
              <c:numCache>
                <c:formatCode>General</c:formatCode>
                <c:ptCount val="4"/>
                <c:pt idx="0">
                  <c:v>6</c:v>
                </c:pt>
                <c:pt idx="1">
                  <c:v>73</c:v>
                </c:pt>
                <c:pt idx="2">
                  <c:v>43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2-4D42-8F2B-9081C0230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4021343"/>
        <c:axId val="1024018847"/>
        <c:axId val="0"/>
      </c:bar3DChart>
      <c:catAx>
        <c:axId val="102402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4018847"/>
        <c:crosses val="autoZero"/>
        <c:auto val="1"/>
        <c:lblAlgn val="ctr"/>
        <c:lblOffset val="100"/>
        <c:noMultiLvlLbl val="0"/>
      </c:catAx>
      <c:valAx>
        <c:axId val="102401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402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2400" b="0" i="0" u="none" strike="noStrike" cap="all" baseline="0" dirty="0">
                <a:solidFill>
                  <a:schemeClr val="bg1"/>
                </a:solidFill>
                <a:effectLst/>
              </a:rPr>
              <a:t>Produção de Atenção Ambulatorial Especializada por grupo de Procedimentos (SIA)</a:t>
            </a:r>
            <a:endParaRPr lang="pt-BR" sz="24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A110938189_28_143_208!$A$7</c:f>
              <c:strCache>
                <c:ptCount val="1"/>
                <c:pt idx="0">
                  <c:v>02 Procedimentos com finalidade diagnóstica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A110938189_28_143_208!$B$6:$E$6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A110938189_28_143_208!$B$7:$E$7</c:f>
              <c:numCache>
                <c:formatCode>General</c:formatCode>
                <c:ptCount val="4"/>
                <c:pt idx="0">
                  <c:v>208</c:v>
                </c:pt>
                <c:pt idx="1">
                  <c:v>384</c:v>
                </c:pt>
                <c:pt idx="2">
                  <c:v>157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C-46B4-A0B9-1BBD5C658238}"/>
            </c:ext>
          </c:extLst>
        </c:ser>
        <c:ser>
          <c:idx val="1"/>
          <c:order val="1"/>
          <c:tx>
            <c:strRef>
              <c:f>A110938189_28_143_208!$A$8</c:f>
              <c:strCache>
                <c:ptCount val="1"/>
                <c:pt idx="0">
                  <c:v>03 Procedimentos clínicos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A110938189_28_143_208!$B$6:$E$6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A110938189_28_143_208!$B$8:$E$8</c:f>
              <c:numCache>
                <c:formatCode>General</c:formatCode>
                <c:ptCount val="4"/>
                <c:pt idx="0">
                  <c:v>15587</c:v>
                </c:pt>
                <c:pt idx="1">
                  <c:v>14062</c:v>
                </c:pt>
                <c:pt idx="2">
                  <c:v>16460</c:v>
                </c:pt>
                <c:pt idx="3">
                  <c:v>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C-46B4-A0B9-1BBD5C658238}"/>
            </c:ext>
          </c:extLst>
        </c:ser>
        <c:ser>
          <c:idx val="2"/>
          <c:order val="2"/>
          <c:tx>
            <c:strRef>
              <c:f>A110938189_28_143_208!$A$9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A110938189_28_143_208!$B$6:$E$6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A110938189_28_143_208!$B$9:$E$9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50C-46B4-A0B9-1BBD5C658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6375183"/>
        <c:axId val="946381423"/>
        <c:axId val="0"/>
      </c:bar3DChart>
      <c:catAx>
        <c:axId val="94637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6381423"/>
        <c:crosses val="autoZero"/>
        <c:auto val="1"/>
        <c:lblAlgn val="ctr"/>
        <c:lblOffset val="100"/>
        <c:noMultiLvlLbl val="0"/>
      </c:catAx>
      <c:valAx>
        <c:axId val="94638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637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2800">
                <a:solidFill>
                  <a:schemeClr val="bg1"/>
                </a:solidFill>
              </a:rPr>
              <a:t>Produção</a:t>
            </a:r>
            <a:r>
              <a:rPr lang="pt-BR" sz="2800" baseline="0">
                <a:solidFill>
                  <a:schemeClr val="bg1"/>
                </a:solidFill>
              </a:rPr>
              <a:t> da Atenção Hospitalar</a:t>
            </a:r>
            <a:endParaRPr lang="pt-BR" sz="28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A192012189_28_143_208!$A$6</c:f>
              <c:strCache>
                <c:ptCount val="1"/>
                <c:pt idx="0">
                  <c:v>03 Procedimentos clínicos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A192012189_28_143_208!$B$5:$E$5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A192012189_28_143_208!$B$6:$E$6</c:f>
              <c:numCache>
                <c:formatCode>General</c:formatCode>
                <c:ptCount val="4"/>
                <c:pt idx="0">
                  <c:v>115</c:v>
                </c:pt>
                <c:pt idx="1">
                  <c:v>122</c:v>
                </c:pt>
                <c:pt idx="2">
                  <c:v>147</c:v>
                </c:pt>
                <c:pt idx="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3-4387-9529-097538E76231}"/>
            </c:ext>
          </c:extLst>
        </c:ser>
        <c:ser>
          <c:idx val="1"/>
          <c:order val="1"/>
          <c:tx>
            <c:strRef>
              <c:f>A192012189_28_143_208!$A$7</c:f>
              <c:strCache>
                <c:ptCount val="1"/>
                <c:pt idx="0">
                  <c:v>04 Procedimentos cirúrgicos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A192012189_28_143_208!$B$5:$E$5</c:f>
              <c:strCache>
                <c:ptCount val="4"/>
                <c:pt idx="0">
                  <c:v>2020/Set</c:v>
                </c:pt>
                <c:pt idx="1">
                  <c:v>2020/Out</c:v>
                </c:pt>
                <c:pt idx="2">
                  <c:v>2020/Nov</c:v>
                </c:pt>
                <c:pt idx="3">
                  <c:v>2020/Dez</c:v>
                </c:pt>
              </c:strCache>
            </c:strRef>
          </c:cat>
          <c:val>
            <c:numRef>
              <c:f>A192012189_28_143_208!$B$7:$E$7</c:f>
              <c:numCache>
                <c:formatCode>General</c:formatCode>
                <c:ptCount val="4"/>
                <c:pt idx="0">
                  <c:v>60</c:v>
                </c:pt>
                <c:pt idx="1">
                  <c:v>101</c:v>
                </c:pt>
                <c:pt idx="2">
                  <c:v>76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3-4387-9529-097538E76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4973968"/>
        <c:axId val="304980624"/>
      </c:barChart>
      <c:catAx>
        <c:axId val="30497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980624"/>
        <c:crosses val="autoZero"/>
        <c:auto val="1"/>
        <c:lblAlgn val="ctr"/>
        <c:lblOffset val="100"/>
        <c:noMultiLvlLbl val="0"/>
      </c:catAx>
      <c:valAx>
        <c:axId val="30498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97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AFEA3B5-BA2F-4B27-83CE-4429BFD0CCE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E3A84B6-FF32-4C02-89E7-65C2E443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40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A84B6-FF32-4C02-89E7-65C2E443BD54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56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7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94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88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402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84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776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0CF66-79DA-40B4-B282-F59279844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847" y="2412237"/>
            <a:ext cx="9732773" cy="1465112"/>
          </a:xfrm>
        </p:spPr>
        <p:txBody>
          <a:bodyPr>
            <a:normAutofit/>
          </a:bodyPr>
          <a:lstStyle/>
          <a:p>
            <a:r>
              <a:rPr lang="pt-BR" sz="3600" b="1" dirty="0"/>
              <a:t>Relatório Detalhado do Quadrimestre Anterior - RDQA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91D227-02CE-47EB-8138-BF3F5B6A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275" y="4785839"/>
            <a:ext cx="9517450" cy="63890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3600" dirty="0">
                <a:solidFill>
                  <a:schemeClr val="tx1"/>
                </a:solidFill>
              </a:rPr>
              <a:t>3º quadrimestre de 2020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F8467E-5568-45D0-8903-2E905C34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24" y="76183"/>
            <a:ext cx="3763618" cy="18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7FE7FF-426F-4DA2-B72C-4709CE404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5107D3-176E-418D-8EA9-AFB6DF0E17E8}"/>
              </a:ext>
            </a:extLst>
          </p:cNvPr>
          <p:cNvSpPr txBox="1"/>
          <p:nvPr/>
        </p:nvSpPr>
        <p:spPr>
          <a:xfrm>
            <a:off x="2162627" y="1930400"/>
            <a:ext cx="76200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apresentação deste Relatório está em consonância com o índice proposto pelo sistema de informações DIGISUS Gestor – Módulo Planejamento</a:t>
            </a: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Os dados deste relatório estão sujeitos à revisão, em função da atualização dos sistemas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33559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91D7E1-CB09-465A-B6E1-FEA96015A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DADOS DEMOGRÁFICOS E DE MORBIDADE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24B3C91-4454-497C-96CD-A26C3F510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9BF420B-5914-43D1-A622-2FC90DB47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64" y="5532818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28AE31-C94B-46BB-AAE1-CABB61EE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E7C8D2-AF62-4AE8-BA9F-7DE0613A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43" y="1828241"/>
            <a:ext cx="7085964" cy="40095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17B195-881A-4DC4-B389-23085475B820}"/>
              </a:ext>
            </a:extLst>
          </p:cNvPr>
          <p:cNvSpPr txBox="1"/>
          <p:nvPr/>
        </p:nvSpPr>
        <p:spPr>
          <a:xfrm>
            <a:off x="1087940" y="4755368"/>
            <a:ext cx="128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IBGE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ECE8DB-D388-4F35-A9EB-CA6427D6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2" y="888695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3.1. População estimada por sexo e faixa etária</a:t>
            </a:r>
            <a:endParaRPr lang="pt-BR" sz="28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0A4E02D-8E99-40C9-9065-A227E972BEBA}"/>
              </a:ext>
            </a:extLst>
          </p:cNvPr>
          <p:cNvSpPr/>
          <p:nvPr/>
        </p:nvSpPr>
        <p:spPr>
          <a:xfrm>
            <a:off x="225287" y="2478157"/>
            <a:ext cx="3233530" cy="192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2020</a:t>
            </a:r>
          </a:p>
          <a:p>
            <a:pPr algn="ctr"/>
            <a:r>
              <a:rPr lang="pt-BR" sz="2800" dirty="0"/>
              <a:t>34.477 habitantes</a:t>
            </a:r>
          </a:p>
        </p:txBody>
      </p:sp>
    </p:spTree>
    <p:extLst>
      <p:ext uri="{BB962C8B-B14F-4D97-AF65-F5344CB8AC3E}">
        <p14:creationId xmlns:p14="http://schemas.microsoft.com/office/powerpoint/2010/main" val="305429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A81230-62C2-4114-AD03-5B42E20A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" y="0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02C640-2C52-4188-A39D-FA21CDCC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47" y="1198576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3.2. Nascidos Vivos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C0DE9C4-6724-41CA-A4F1-9F3A59EA5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66670"/>
              </p:ext>
            </p:extLst>
          </p:nvPr>
        </p:nvGraphicFramePr>
        <p:xfrm>
          <a:off x="3040744" y="141613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769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E8084C-399E-4662-A941-22BD8F27D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F88E298-E75C-4267-8215-2FA4C276B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892326"/>
              </p:ext>
            </p:extLst>
          </p:nvPr>
        </p:nvGraphicFramePr>
        <p:xfrm>
          <a:off x="2698079" y="1349828"/>
          <a:ext cx="8044070" cy="452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68D0BD4-DA76-481C-852E-0E186B3C0C41}"/>
              </a:ext>
            </a:extLst>
          </p:cNvPr>
          <p:cNvSpPr txBox="1">
            <a:spLocks/>
          </p:cNvSpPr>
          <p:nvPr/>
        </p:nvSpPr>
        <p:spPr>
          <a:xfrm>
            <a:off x="361279" y="1698171"/>
            <a:ext cx="1975521" cy="3207657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</a:rPr>
              <a:t>3.3. Principais Causas de Internação</a:t>
            </a:r>
          </a:p>
        </p:txBody>
      </p:sp>
    </p:spTree>
    <p:extLst>
      <p:ext uri="{BB962C8B-B14F-4D97-AF65-F5344CB8AC3E}">
        <p14:creationId xmlns:p14="http://schemas.microsoft.com/office/powerpoint/2010/main" val="20523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9E3B03-7760-4D60-8040-A305CE39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E76A0A-0A22-4923-88FA-1C79E792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9" y="1550504"/>
            <a:ext cx="2537158" cy="3622339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rgbClr val="333333"/>
                </a:solidFill>
                <a:effectLst/>
                <a:latin typeface="Helvetica Neue"/>
              </a:rPr>
              <a:t>3.4. Mortalidade por grupos de causas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pt-BR" sz="24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C134E52-3799-4A50-AA18-C60C57C3C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46745"/>
              </p:ext>
            </p:extLst>
          </p:nvPr>
        </p:nvGraphicFramePr>
        <p:xfrm>
          <a:off x="2554514" y="1550503"/>
          <a:ext cx="9269105" cy="40665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8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59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99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7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849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Faixa etária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&lt;01a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01-04a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05-14a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15-24a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25-34a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35-44a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45-54a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55-64a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65-a74a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 e +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Ign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20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22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77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41073E3-F88E-4FEF-AA09-F1F85B55276D}"/>
              </a:ext>
            </a:extLst>
          </p:cNvPr>
          <p:cNvSpPr/>
          <p:nvPr/>
        </p:nvSpPr>
        <p:spPr>
          <a:xfrm>
            <a:off x="3044056" y="1935974"/>
            <a:ext cx="2637182" cy="1324099"/>
          </a:xfrm>
          <a:prstGeom prst="wedgeEllipseCallout">
            <a:avLst>
              <a:gd name="adj1" fmla="val -32391"/>
              <a:gd name="adj2" fmla="val 12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Capítulo 14 – Aparelho geniturinário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54D2A7DB-21BD-4334-A9DD-17A5F9D23646}"/>
              </a:ext>
            </a:extLst>
          </p:cNvPr>
          <p:cNvSpPr/>
          <p:nvPr/>
        </p:nvSpPr>
        <p:spPr>
          <a:xfrm>
            <a:off x="5459580" y="3021410"/>
            <a:ext cx="2271802" cy="1132115"/>
          </a:xfrm>
          <a:prstGeom prst="wedgeEllipseCallout">
            <a:avLst>
              <a:gd name="adj1" fmla="val -135070"/>
              <a:gd name="adj2" fmla="val 109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Capitulo 20 – Causas externas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787427-CD8F-4632-8B06-EA0B608F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607" y="569135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DF90F32-2FDE-4D6B-8017-EA0C5C6F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E3A680-F645-4F25-8B8C-8B0240EA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90" y="1016726"/>
            <a:ext cx="9784080" cy="1508760"/>
          </a:xfrm>
        </p:spPr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Análises e Considerações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B115E-B117-4ACC-8A1C-9A8C9B08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714172"/>
            <a:ext cx="9784080" cy="3692434"/>
          </a:xfrm>
        </p:spPr>
        <p:txBody>
          <a:bodyPr/>
          <a:lstStyle/>
          <a:p>
            <a:r>
              <a:rPr lang="pt-BR" sz="2400" dirty="0">
                <a:solidFill>
                  <a:schemeClr val="bg1"/>
                </a:solidFill>
              </a:rPr>
              <a:t>No período a ocorreu uma média de 44,5 nascimentos por mês.</a:t>
            </a:r>
          </a:p>
          <a:p>
            <a:r>
              <a:rPr lang="pt-BR" sz="2400" dirty="0">
                <a:solidFill>
                  <a:schemeClr val="bg1"/>
                </a:solidFill>
              </a:rPr>
              <a:t>As principais causas de internação foram aquelas relacionadas à gravidez seguidas das afecções do aparelho respiratório e  dos traumas.</a:t>
            </a:r>
          </a:p>
          <a:p>
            <a:r>
              <a:rPr lang="pt-BR" sz="2400" dirty="0">
                <a:solidFill>
                  <a:schemeClr val="bg1"/>
                </a:solidFill>
              </a:rPr>
              <a:t>As principais causas de óbitos no período foram relacionadas  às causas externas e às afecções do aparelho geniturinário.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60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3E3D29-1C30-4E5E-A7E4-8B524E7C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Corbel" panose="020B0503020204020204" pitchFamily="34" charset="0"/>
              </a:rPr>
              <a:t>4. Dados da Produção de Serviços no SUS</a:t>
            </a: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227807-C5B0-4130-8EE7-62A28D30F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7E0F97-25F8-40AC-A19C-0AFBB967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64" y="5344131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4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E5C1E7-D24C-4046-8C08-7EE999572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7B9D7EE-06A5-45A9-91DD-BB8CB365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30" y="951833"/>
            <a:ext cx="9784080" cy="1508760"/>
          </a:xfrm>
        </p:spPr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4.1. Produção de Atenção Básica</a:t>
            </a: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D4FF277-0BA8-4E61-8D4A-83204A505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79438"/>
              </p:ext>
            </p:extLst>
          </p:nvPr>
        </p:nvGraphicFramePr>
        <p:xfrm>
          <a:off x="477930" y="2248249"/>
          <a:ext cx="10972800" cy="3182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7099">
                  <a:extLst>
                    <a:ext uri="{9D8B030D-6E8A-4147-A177-3AD203B41FA5}">
                      <a16:colId xmlns:a16="http://schemas.microsoft.com/office/drawing/2014/main" val="137132977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164193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32880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19684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826581245"/>
                    </a:ext>
                  </a:extLst>
                </a:gridCol>
                <a:gridCol w="855301">
                  <a:extLst>
                    <a:ext uri="{9D8B030D-6E8A-4147-A177-3AD203B41FA5}">
                      <a16:colId xmlns:a16="http://schemas.microsoft.com/office/drawing/2014/main" val="3618734331"/>
                    </a:ext>
                  </a:extLst>
                </a:gridCol>
              </a:tblGrid>
              <a:tr h="27831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>
                          <a:effectLst/>
                        </a:rPr>
                        <a:t> Produção Ambulatorial do SUS - Rio de Janeiro - por local de atendimento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16102"/>
                  </a:ext>
                </a:extLst>
              </a:tr>
              <a:tr h="27831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2000" b="0" u="none" strike="noStrike" dirty="0" err="1">
                          <a:effectLst/>
                        </a:rPr>
                        <a:t>Qtd</a:t>
                      </a:r>
                      <a:r>
                        <a:rPr lang="pt-BR" sz="2000" b="0" u="none" strike="noStrike" dirty="0">
                          <a:effectLst/>
                        </a:rPr>
                        <a:t>. aprovada por Grupo procedimento e Ano/mês atendimento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68134"/>
                  </a:ext>
                </a:extLst>
              </a:tr>
              <a:tr h="27831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Grupo procedimento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2020/Set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2020/Out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2020/Nov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2020/Dez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1913095160"/>
                  </a:ext>
                </a:extLst>
              </a:tr>
              <a:tr h="351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01 Ações de promoção e prevenção em saúde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2767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3044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1423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1394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8628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7540219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02 Procedimentos com finalidade diagnóstica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1367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1045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635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277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3324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3130283745"/>
                  </a:ext>
                </a:extLst>
              </a:tr>
              <a:tr h="3039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03 Procedimentos clínicos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5469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4641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5225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734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16069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3625958503"/>
                  </a:ext>
                </a:extLst>
              </a:tr>
              <a:tr h="3039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04 Procedimentos cirúrgicos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27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14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17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67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3688093602"/>
                  </a:ext>
                </a:extLst>
              </a:tr>
              <a:tr h="3009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08 Ações complementares da atenção à saúde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14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442766611"/>
                  </a:ext>
                </a:extLst>
              </a:tr>
              <a:tr h="27831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9634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>
                          <a:effectLst/>
                        </a:rPr>
                        <a:t>8744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7310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2414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u="none" strike="noStrike" dirty="0">
                          <a:effectLst/>
                        </a:rPr>
                        <a:t>28102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extLst>
                  <a:ext uri="{0D108BD9-81ED-4DB2-BD59-A6C34878D82A}">
                    <a16:rowId xmlns:a16="http://schemas.microsoft.com/office/drawing/2014/main" val="3369660912"/>
                  </a:ext>
                </a:extLst>
              </a:tr>
              <a:tr h="278318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Fonte: Ministério da Saúde - Sistema de Informações Ambulatoriais do SUS (SIA/SUS)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5" marR="9195" marT="919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7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36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48DE05-6127-4379-8671-E2D0F98E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9DA47BA-ED7D-4432-B3AA-9BB2F8A90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9767"/>
              </p:ext>
            </p:extLst>
          </p:nvPr>
        </p:nvGraphicFramePr>
        <p:xfrm>
          <a:off x="943429" y="1001487"/>
          <a:ext cx="9739085" cy="476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41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C7F3F2-67D7-403B-AD32-CB33C748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6CD0E1-2FDE-4329-9C9E-E6E71AC82102}"/>
              </a:ext>
            </a:extLst>
          </p:cNvPr>
          <p:cNvSpPr txBox="1"/>
          <p:nvPr/>
        </p:nvSpPr>
        <p:spPr>
          <a:xfrm>
            <a:off x="609600" y="2090172"/>
            <a:ext cx="5268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Alexandre Martins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Prefeito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Marcelo Amaral Carneiro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Secretário Municipal de Saúde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B081D8-0E4F-48D0-915D-B37E1ED2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7" y="2042573"/>
            <a:ext cx="5037592" cy="27252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C87E88-E59E-4554-942D-EEC03A3E5C96}"/>
              </a:ext>
            </a:extLst>
          </p:cNvPr>
          <p:cNvSpPr txBox="1"/>
          <p:nvPr/>
        </p:nvSpPr>
        <p:spPr>
          <a:xfrm>
            <a:off x="3454400" y="5704114"/>
            <a:ext cx="44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25 de fevereiro de 2020</a:t>
            </a:r>
          </a:p>
        </p:txBody>
      </p:sp>
    </p:spTree>
    <p:extLst>
      <p:ext uri="{BB962C8B-B14F-4D97-AF65-F5344CB8AC3E}">
        <p14:creationId xmlns:p14="http://schemas.microsoft.com/office/powerpoint/2010/main" val="92164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D20E5E-C31E-4DA3-A4C5-D811395F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43387CC-9BAB-4435-9921-58D0D71F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12300"/>
              </p:ext>
            </p:extLst>
          </p:nvPr>
        </p:nvGraphicFramePr>
        <p:xfrm>
          <a:off x="667658" y="1791652"/>
          <a:ext cx="10515600" cy="3274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0250">
                  <a:extLst>
                    <a:ext uri="{9D8B030D-6E8A-4147-A177-3AD203B41FA5}">
                      <a16:colId xmlns:a16="http://schemas.microsoft.com/office/drawing/2014/main" val="1039109581"/>
                    </a:ext>
                  </a:extLst>
                </a:gridCol>
                <a:gridCol w="1031546">
                  <a:extLst>
                    <a:ext uri="{9D8B030D-6E8A-4147-A177-3AD203B41FA5}">
                      <a16:colId xmlns:a16="http://schemas.microsoft.com/office/drawing/2014/main" val="1611839956"/>
                    </a:ext>
                  </a:extLst>
                </a:gridCol>
                <a:gridCol w="1031546">
                  <a:extLst>
                    <a:ext uri="{9D8B030D-6E8A-4147-A177-3AD203B41FA5}">
                      <a16:colId xmlns:a16="http://schemas.microsoft.com/office/drawing/2014/main" val="1643581978"/>
                    </a:ext>
                  </a:extLst>
                </a:gridCol>
                <a:gridCol w="1031546">
                  <a:extLst>
                    <a:ext uri="{9D8B030D-6E8A-4147-A177-3AD203B41FA5}">
                      <a16:colId xmlns:a16="http://schemas.microsoft.com/office/drawing/2014/main" val="908915697"/>
                    </a:ext>
                  </a:extLst>
                </a:gridCol>
                <a:gridCol w="985356">
                  <a:extLst>
                    <a:ext uri="{9D8B030D-6E8A-4147-A177-3AD203B41FA5}">
                      <a16:colId xmlns:a16="http://schemas.microsoft.com/office/drawing/2014/main" val="3642805693"/>
                    </a:ext>
                  </a:extLst>
                </a:gridCol>
                <a:gridCol w="985356">
                  <a:extLst>
                    <a:ext uri="{9D8B030D-6E8A-4147-A177-3AD203B41FA5}">
                      <a16:colId xmlns:a16="http://schemas.microsoft.com/office/drawing/2014/main" val="1628894691"/>
                    </a:ext>
                  </a:extLst>
                </a:gridCol>
              </a:tblGrid>
              <a:tr h="1619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</a:t>
                      </a:r>
                      <a:r>
                        <a:rPr lang="pt-BR" sz="2800" u="none" strike="noStrike" dirty="0">
                          <a:effectLst/>
                        </a:rPr>
                        <a:t>Quantidade de Atividade Coletiva</a:t>
                      </a:r>
                      <a:endParaRPr lang="pt-B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379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Tipo de Atividade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SET/2020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OUT/2020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NOV/2020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DEZ/2020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6427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Reunião com outras equipes de saúde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9253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Educacao em saúde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7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260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Reunião de equipe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43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Mobilização social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15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4467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Atendimento em grupo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82901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Reunião intersetorial / conselho local de saúde / controle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65746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Avaliação / procedimento coletivo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252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28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27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67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2998328"/>
                  </a:ext>
                </a:extLst>
              </a:tr>
              <a:tr h="1619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Fonte: Sistema de Informação em Saúde para a Atenção Básica - SISAB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2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19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5DB3FA-4ED3-443F-9360-0589D820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BB3B24D-5F44-4B44-9DAF-B0F474B09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406369"/>
              </p:ext>
            </p:extLst>
          </p:nvPr>
        </p:nvGraphicFramePr>
        <p:xfrm>
          <a:off x="1770742" y="1291771"/>
          <a:ext cx="8650516" cy="521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29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8AD015-FD69-41B2-BE3D-28A5D2FC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D9C020-81E0-4667-9B07-6516E7E6E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42189"/>
              </p:ext>
            </p:extLst>
          </p:nvPr>
        </p:nvGraphicFramePr>
        <p:xfrm>
          <a:off x="1320799" y="1720778"/>
          <a:ext cx="9550401" cy="373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361">
                  <a:extLst>
                    <a:ext uri="{9D8B030D-6E8A-4147-A177-3AD203B41FA5}">
                      <a16:colId xmlns:a16="http://schemas.microsoft.com/office/drawing/2014/main" val="1218810512"/>
                    </a:ext>
                  </a:extLst>
                </a:gridCol>
                <a:gridCol w="1160408">
                  <a:extLst>
                    <a:ext uri="{9D8B030D-6E8A-4147-A177-3AD203B41FA5}">
                      <a16:colId xmlns:a16="http://schemas.microsoft.com/office/drawing/2014/main" val="1142717779"/>
                    </a:ext>
                  </a:extLst>
                </a:gridCol>
                <a:gridCol w="1160408">
                  <a:extLst>
                    <a:ext uri="{9D8B030D-6E8A-4147-A177-3AD203B41FA5}">
                      <a16:colId xmlns:a16="http://schemas.microsoft.com/office/drawing/2014/main" val="2504375361"/>
                    </a:ext>
                  </a:extLst>
                </a:gridCol>
                <a:gridCol w="1160408">
                  <a:extLst>
                    <a:ext uri="{9D8B030D-6E8A-4147-A177-3AD203B41FA5}">
                      <a16:colId xmlns:a16="http://schemas.microsoft.com/office/drawing/2014/main" val="3581333590"/>
                    </a:ext>
                  </a:extLst>
                </a:gridCol>
                <a:gridCol w="1160408">
                  <a:extLst>
                    <a:ext uri="{9D8B030D-6E8A-4147-A177-3AD203B41FA5}">
                      <a16:colId xmlns:a16="http://schemas.microsoft.com/office/drawing/2014/main" val="193550093"/>
                    </a:ext>
                  </a:extLst>
                </a:gridCol>
                <a:gridCol w="1160408">
                  <a:extLst>
                    <a:ext uri="{9D8B030D-6E8A-4147-A177-3AD203B41FA5}">
                      <a16:colId xmlns:a16="http://schemas.microsoft.com/office/drawing/2014/main" val="4068424032"/>
                    </a:ext>
                  </a:extLst>
                </a:gridCol>
              </a:tblGrid>
              <a:tr h="37160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800" b="0" u="none" strike="noStrike" dirty="0">
                          <a:effectLst/>
                        </a:rPr>
                        <a:t>Atendimentos por tipo na Atenção Básica</a:t>
                      </a:r>
                      <a:endParaRPr lang="pt-B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52192"/>
                  </a:ext>
                </a:extLst>
              </a:tr>
              <a:tr h="4713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Tipo de Produção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SET/2020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OUT/2020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NOV/2020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DEZ/2020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300695"/>
                  </a:ext>
                </a:extLst>
              </a:tr>
              <a:tr h="4713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effectLst/>
                        </a:rPr>
                        <a:t>Visita Domiciliar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238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146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67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11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462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0948653"/>
                  </a:ext>
                </a:extLst>
              </a:tr>
              <a:tr h="4713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effectLst/>
                        </a:rPr>
                        <a:t>Atendimento Individual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2.938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2.600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1.702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1.020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8.260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397740"/>
                  </a:ext>
                </a:extLst>
              </a:tr>
              <a:tr h="4713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effectLst/>
                        </a:rPr>
                        <a:t>Atendimento Odontológico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349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133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220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80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782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955549"/>
                  </a:ext>
                </a:extLst>
              </a:tr>
              <a:tr h="4713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effectLst/>
                        </a:rPr>
                        <a:t>Procedimento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3.156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2.562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1.649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903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8.270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147343"/>
                  </a:ext>
                </a:extLst>
              </a:tr>
              <a:tr h="4713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6681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5441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</a:rPr>
                        <a:t>3638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effectLst/>
                        </a:rPr>
                        <a:t>2014</a:t>
                      </a:r>
                      <a:endParaRPr lang="pt-B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effectLst/>
                          <a:latin typeface="+mj-lt"/>
                        </a:rPr>
                        <a:t>17.774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118318"/>
                  </a:ext>
                </a:extLst>
              </a:tr>
              <a:tr h="4713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Fonte: Sistema de Informação em Saúde para a Atenção Básica - SISAB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7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55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77B600-8C42-4381-A8BC-6622A680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8CB8B9B-71E1-4660-A714-9CCE453A39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02830"/>
              </p:ext>
            </p:extLst>
          </p:nvPr>
        </p:nvGraphicFramePr>
        <p:xfrm>
          <a:off x="1509487" y="914400"/>
          <a:ext cx="9071428" cy="463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438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2CED5AF-2223-4B50-B2BF-0CA8DA19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AA0D10-C2D6-4BE7-924F-754C3158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917167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4.2. Produção de Urgência e Emergência por Grupo de Procedimentos</a:t>
            </a:r>
            <a:endParaRPr lang="pt-BR" sz="2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FC00B30-4E4D-46F3-B538-3D497903F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55047"/>
              </p:ext>
            </p:extLst>
          </p:nvPr>
        </p:nvGraphicFramePr>
        <p:xfrm>
          <a:off x="1465058" y="2038305"/>
          <a:ext cx="9259799" cy="37719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339067">
                  <a:extLst>
                    <a:ext uri="{9D8B030D-6E8A-4147-A177-3AD203B41FA5}">
                      <a16:colId xmlns:a16="http://schemas.microsoft.com/office/drawing/2014/main" val="2621750966"/>
                    </a:ext>
                  </a:extLst>
                </a:gridCol>
                <a:gridCol w="1536089">
                  <a:extLst>
                    <a:ext uri="{9D8B030D-6E8A-4147-A177-3AD203B41FA5}">
                      <a16:colId xmlns:a16="http://schemas.microsoft.com/office/drawing/2014/main" val="1451937120"/>
                    </a:ext>
                  </a:extLst>
                </a:gridCol>
                <a:gridCol w="1384643">
                  <a:extLst>
                    <a:ext uri="{9D8B030D-6E8A-4147-A177-3AD203B41FA5}">
                      <a16:colId xmlns:a16="http://schemas.microsoft.com/office/drawing/2014/main" val="3490889628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Período: Set-Dez/2020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671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Grupo procedimento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2020/Dez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792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01 Ações de promoção e prevenção em saúde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941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02 Procedimentos com finalidade diagnóstica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3909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 Procedimentos clínicos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135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04 Procedimentos cirúrgicos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9565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05 Transplantes de orgãos, tecidos e células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3752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06 Medicamentos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871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07 Órteses, próteses e materiais especiais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165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08 Ações complementares da atenção à saúde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5716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8379375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Fonte: Ministério da Saúde - Sistema de Informações Ambulatoriais do SUS (SIA/SUS)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26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4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9B8B011-5F21-4ADD-A308-C622D28E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CEEB68B-3E10-48E5-976F-3EC64161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31554"/>
              </p:ext>
            </p:extLst>
          </p:nvPr>
        </p:nvGraphicFramePr>
        <p:xfrm>
          <a:off x="1007859" y="1124856"/>
          <a:ext cx="10161765" cy="46082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08735">
                  <a:extLst>
                    <a:ext uri="{9D8B030D-6E8A-4147-A177-3AD203B41FA5}">
                      <a16:colId xmlns:a16="http://schemas.microsoft.com/office/drawing/2014/main" val="1929993844"/>
                    </a:ext>
                  </a:extLst>
                </a:gridCol>
                <a:gridCol w="1190606">
                  <a:extLst>
                    <a:ext uri="{9D8B030D-6E8A-4147-A177-3AD203B41FA5}">
                      <a16:colId xmlns:a16="http://schemas.microsoft.com/office/drawing/2014/main" val="2698451735"/>
                    </a:ext>
                  </a:extLst>
                </a:gridCol>
                <a:gridCol w="1190606">
                  <a:extLst>
                    <a:ext uri="{9D8B030D-6E8A-4147-A177-3AD203B41FA5}">
                      <a16:colId xmlns:a16="http://schemas.microsoft.com/office/drawing/2014/main" val="2399352031"/>
                    </a:ext>
                  </a:extLst>
                </a:gridCol>
                <a:gridCol w="1190606">
                  <a:extLst>
                    <a:ext uri="{9D8B030D-6E8A-4147-A177-3AD203B41FA5}">
                      <a16:colId xmlns:a16="http://schemas.microsoft.com/office/drawing/2014/main" val="431752208"/>
                    </a:ext>
                  </a:extLst>
                </a:gridCol>
                <a:gridCol w="1190606">
                  <a:extLst>
                    <a:ext uri="{9D8B030D-6E8A-4147-A177-3AD203B41FA5}">
                      <a16:colId xmlns:a16="http://schemas.microsoft.com/office/drawing/2014/main" val="2698588069"/>
                    </a:ext>
                  </a:extLst>
                </a:gridCol>
                <a:gridCol w="1190606">
                  <a:extLst>
                    <a:ext uri="{9D8B030D-6E8A-4147-A177-3AD203B41FA5}">
                      <a16:colId xmlns:a16="http://schemas.microsoft.com/office/drawing/2014/main" val="48653146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Produção Ambulatorial do SUS - Rio de Janeiro - por local de atendimento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120852"/>
                  </a:ext>
                </a:extLst>
              </a:tr>
              <a:tr h="3871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Qtd</a:t>
                      </a:r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 apresentada por Caráter Atendimento e Ano/mês atendimento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64100"/>
                  </a:ext>
                </a:extLst>
              </a:tr>
              <a:tr h="3871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Município: 330023 Armação dos Búzios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368287"/>
                  </a:ext>
                </a:extLst>
              </a:tr>
              <a:tr h="3871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Período: Set-Dez/2020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74557"/>
                  </a:ext>
                </a:extLst>
              </a:tr>
              <a:tr h="38713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Caráter Atendiment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2020/Set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2020/Out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</a:t>
                      </a:r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Nov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2020/Dez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414337"/>
                  </a:ext>
                </a:extLst>
              </a:tr>
              <a:tr h="38713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Eletivo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1428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1167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883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664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4142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550739"/>
                  </a:ext>
                </a:extLst>
              </a:tr>
              <a:tr h="38713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Urgência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106609"/>
                  </a:ext>
                </a:extLst>
              </a:tr>
              <a:tr h="58263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Outros tipos lesões/</a:t>
                      </a:r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envenenament</a:t>
                      </a:r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agent.fis</a:t>
                      </a:r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quim</a:t>
                      </a:r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6280035"/>
                  </a:ext>
                </a:extLst>
              </a:tr>
              <a:tr h="38713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Informação inexistente  (BPA-C)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24110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22215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23207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74751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019864"/>
                  </a:ext>
                </a:extLst>
              </a:tr>
              <a:tr h="38713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25538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23383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24090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78898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010336"/>
                  </a:ext>
                </a:extLst>
              </a:tr>
              <a:tr h="57777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Fonte: Ministério da Saúde - Sistema de Informações Ambulatoriais do SUS (SIA/SUS)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5585"/>
                  </a:ext>
                </a:extLst>
              </a:tr>
            </a:tbl>
          </a:graphicData>
        </a:graphic>
      </p:graphicFrame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F96D5D71-0D7E-44BF-8F65-05F8E62EF954}"/>
              </a:ext>
            </a:extLst>
          </p:cNvPr>
          <p:cNvSpPr/>
          <p:nvPr/>
        </p:nvSpPr>
        <p:spPr>
          <a:xfrm>
            <a:off x="58056" y="4339771"/>
            <a:ext cx="856343" cy="5225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36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6D32A8-FC39-49B2-9492-CD4044F5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589DCD0-7709-4703-9B13-42315E608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838227"/>
              </p:ext>
            </p:extLst>
          </p:nvPr>
        </p:nvGraphicFramePr>
        <p:xfrm>
          <a:off x="2481942" y="1333873"/>
          <a:ext cx="7228113" cy="445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283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95C602-C4AC-469F-AEFB-A97E4747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D2B276-5796-4FA8-98FD-3D8A760D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34" y="987392"/>
            <a:ext cx="10321266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4.3. Produção de Atenção Psicossocial por Forma de Organização</a:t>
            </a:r>
            <a:endParaRPr lang="pt-BR" sz="28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BDE14A9-9742-4705-9FA8-D73BE05F6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30453"/>
              </p:ext>
            </p:extLst>
          </p:nvPr>
        </p:nvGraphicFramePr>
        <p:xfrm>
          <a:off x="1202919" y="2202754"/>
          <a:ext cx="9290910" cy="343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28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CAFDCD-E849-4344-ABA5-934ABB69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C96441-851C-45CD-9EE1-1654D102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92" y="1253289"/>
            <a:ext cx="10303733" cy="1508760"/>
          </a:xfrm>
        </p:spPr>
        <p:txBody>
          <a:bodyPr>
            <a:no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4.4. Produção de Atenção Ambulatorial Especializada e Hospitalar por Grupo de Procedimentos</a:t>
            </a:r>
            <a:endParaRPr lang="pt-BR" sz="2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C7494BB-05EB-4A9F-9CF6-7BAF6CA16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18331"/>
              </p:ext>
            </p:extLst>
          </p:nvPr>
        </p:nvGraphicFramePr>
        <p:xfrm>
          <a:off x="943092" y="2786744"/>
          <a:ext cx="10303733" cy="28179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96114">
                  <a:extLst>
                    <a:ext uri="{9D8B030D-6E8A-4147-A177-3AD203B41FA5}">
                      <a16:colId xmlns:a16="http://schemas.microsoft.com/office/drawing/2014/main" val="3778150207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1678101756"/>
                    </a:ext>
                  </a:extLst>
                </a:gridCol>
                <a:gridCol w="1058291">
                  <a:extLst>
                    <a:ext uri="{9D8B030D-6E8A-4147-A177-3AD203B41FA5}">
                      <a16:colId xmlns:a16="http://schemas.microsoft.com/office/drawing/2014/main" val="426066831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368104067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111079107"/>
                    </a:ext>
                  </a:extLst>
                </a:gridCol>
                <a:gridCol w="943272">
                  <a:extLst>
                    <a:ext uri="{9D8B030D-6E8A-4147-A177-3AD203B41FA5}">
                      <a16:colId xmlns:a16="http://schemas.microsoft.com/office/drawing/2014/main" val="939997380"/>
                    </a:ext>
                  </a:extLst>
                </a:gridCol>
              </a:tblGrid>
              <a:tr h="3992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Produção Ambulatorial de Média e Alta Complexidade (MAC)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702399"/>
                  </a:ext>
                </a:extLst>
              </a:tr>
              <a:tr h="3992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Período: Set-Dez/2020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74488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Grupo procedimento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2020/Set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2020/Out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</a:t>
                      </a:r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Nov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2020/Dez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97032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 Procedimentos com finalidade diagnóstica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241731"/>
                  </a:ext>
                </a:extLst>
              </a:tr>
              <a:tr h="35367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 Procedimentos clínicos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15587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14062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16460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48359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424907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15.795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14.446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16.617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2.366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49.224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679227"/>
                  </a:ext>
                </a:extLst>
              </a:tr>
              <a:tr h="3992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Fonte: Ministério da Saúde - Sistema de Informações Ambulatoriais do SUS (SIA/SUS)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9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8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922849-9894-4B5A-8503-2AC75E55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2015633-5C51-4A30-B398-8E136D8A6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520027"/>
              </p:ext>
            </p:extLst>
          </p:nvPr>
        </p:nvGraphicFramePr>
        <p:xfrm>
          <a:off x="566057" y="1436913"/>
          <a:ext cx="10421257" cy="440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7FDB0209-B805-43F3-9522-2F8DAA4B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93" y="6015418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D50CC76-8AA2-4E8C-9174-2A2669790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1. IDENTIFICAÇÃO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1AFEDE08-E8D3-4337-A107-2E8788343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BCE231-6D1B-4FAF-B46B-ECFBB9B5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64" y="5576361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3171F1-8F9D-4113-9FF8-8D477FD9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410D52F-138E-4D4C-87D2-1BC59C348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51958"/>
              </p:ext>
            </p:extLst>
          </p:nvPr>
        </p:nvGraphicFramePr>
        <p:xfrm>
          <a:off x="1161141" y="2344511"/>
          <a:ext cx="9347201" cy="21575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14524">
                  <a:extLst>
                    <a:ext uri="{9D8B030D-6E8A-4147-A177-3AD203B41FA5}">
                      <a16:colId xmlns:a16="http://schemas.microsoft.com/office/drawing/2014/main" val="2468867136"/>
                    </a:ext>
                  </a:extLst>
                </a:gridCol>
                <a:gridCol w="1111312">
                  <a:extLst>
                    <a:ext uri="{9D8B030D-6E8A-4147-A177-3AD203B41FA5}">
                      <a16:colId xmlns:a16="http://schemas.microsoft.com/office/drawing/2014/main" val="3786521807"/>
                    </a:ext>
                  </a:extLst>
                </a:gridCol>
                <a:gridCol w="1202654">
                  <a:extLst>
                    <a:ext uri="{9D8B030D-6E8A-4147-A177-3AD203B41FA5}">
                      <a16:colId xmlns:a16="http://schemas.microsoft.com/office/drawing/2014/main" val="3892848354"/>
                    </a:ext>
                  </a:extLst>
                </a:gridCol>
                <a:gridCol w="1065642">
                  <a:extLst>
                    <a:ext uri="{9D8B030D-6E8A-4147-A177-3AD203B41FA5}">
                      <a16:colId xmlns:a16="http://schemas.microsoft.com/office/drawing/2014/main" val="1961432200"/>
                    </a:ext>
                  </a:extLst>
                </a:gridCol>
                <a:gridCol w="1065642">
                  <a:extLst>
                    <a:ext uri="{9D8B030D-6E8A-4147-A177-3AD203B41FA5}">
                      <a16:colId xmlns:a16="http://schemas.microsoft.com/office/drawing/2014/main" val="1423368278"/>
                    </a:ext>
                  </a:extLst>
                </a:gridCol>
                <a:gridCol w="1187427">
                  <a:extLst>
                    <a:ext uri="{9D8B030D-6E8A-4147-A177-3AD203B41FA5}">
                      <a16:colId xmlns:a16="http://schemas.microsoft.com/office/drawing/2014/main" val="3174431921"/>
                    </a:ext>
                  </a:extLst>
                </a:gridCol>
              </a:tblGrid>
              <a:tr h="6164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 da Atenção Hospitalar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1972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Grupo procedimento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2020/Set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2020/Out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</a:t>
                      </a:r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Nov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2020/Dez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474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 Procedimentos clínicos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147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501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8274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 Procedimentos cirúrgicos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287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6127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487154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Sistema de Informações Hospitalares (SIH)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512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75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127621-8C29-4167-A077-8CF0FBF9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403A4C1-C59B-43DC-8E54-171A66CC9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03281"/>
              </p:ext>
            </p:extLst>
          </p:nvPr>
        </p:nvGraphicFramePr>
        <p:xfrm>
          <a:off x="2090057" y="1451428"/>
          <a:ext cx="7794172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0664770A-8872-42ED-899F-14F62F62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007" y="6016171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C804A6-9F40-4007-832E-28166444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1A73B7-BF2A-4F7E-A7CF-9F0317BC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1358234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4.5. Produção de Assistência Farmacêutica</a:t>
            </a:r>
            <a:endParaRPr lang="pt-BR" sz="2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8F642A2-C6DD-495F-A06A-E5B731D98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20896"/>
              </p:ext>
            </p:extLst>
          </p:nvPr>
        </p:nvGraphicFramePr>
        <p:xfrm>
          <a:off x="2001610" y="3213659"/>
          <a:ext cx="7505247" cy="1188720"/>
        </p:xfrm>
        <a:graphic>
          <a:graphicData uri="http://schemas.openxmlformats.org/drawingml/2006/table">
            <a:tbl>
              <a:tblPr/>
              <a:tblGrid>
                <a:gridCol w="7505247">
                  <a:extLst>
                    <a:ext uri="{9D8B030D-6E8A-4147-A177-3AD203B41FA5}">
                      <a16:colId xmlns:a16="http://schemas.microsoft.com/office/drawing/2014/main" val="391818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Esse item refere-se ao componente especializado da assistência farmacêutica, sob gestão da esfera estadual.</a:t>
                      </a:r>
                      <a:b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Portanto, não há produção sob gestão municipal.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3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74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3C110E2-0797-4F19-81C9-114979B6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6E2592-BAB0-4AB4-8FCD-A6F24594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59" y="1449493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4.6. Produção de Vigilância em Saúde por Grupo de Procedimentos</a:t>
            </a:r>
            <a:endParaRPr lang="pt-BR" sz="2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825DBEA-2D5A-45D7-A34B-35EB30E4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34369"/>
              </p:ext>
            </p:extLst>
          </p:nvPr>
        </p:nvGraphicFramePr>
        <p:xfrm>
          <a:off x="1014959" y="3380792"/>
          <a:ext cx="10159999" cy="151066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77841">
                  <a:extLst>
                    <a:ext uri="{9D8B030D-6E8A-4147-A177-3AD203B41FA5}">
                      <a16:colId xmlns:a16="http://schemas.microsoft.com/office/drawing/2014/main" val="830536882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271367438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861628096"/>
                    </a:ext>
                  </a:extLst>
                </a:gridCol>
                <a:gridCol w="1189176">
                  <a:extLst>
                    <a:ext uri="{9D8B030D-6E8A-4147-A177-3AD203B41FA5}">
                      <a16:colId xmlns:a16="http://schemas.microsoft.com/office/drawing/2014/main" val="2061144846"/>
                    </a:ext>
                  </a:extLst>
                </a:gridCol>
                <a:gridCol w="1030491">
                  <a:extLst>
                    <a:ext uri="{9D8B030D-6E8A-4147-A177-3AD203B41FA5}">
                      <a16:colId xmlns:a16="http://schemas.microsoft.com/office/drawing/2014/main" val="1289500156"/>
                    </a:ext>
                  </a:extLst>
                </a:gridCol>
                <a:gridCol w="1030491">
                  <a:extLst>
                    <a:ext uri="{9D8B030D-6E8A-4147-A177-3AD203B41FA5}">
                      <a16:colId xmlns:a16="http://schemas.microsoft.com/office/drawing/2014/main" val="2419975150"/>
                    </a:ext>
                  </a:extLst>
                </a:gridCol>
              </a:tblGrid>
              <a:tr h="7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Grupo procedimento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2020/Set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2020/Out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</a:t>
                      </a:r>
                      <a:r>
                        <a:rPr lang="pt-BR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Nov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2020/Dez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888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 Ações de promoção e prevenção em saúde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6159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 Procedimentos com finalidade diagnóstica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1228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2892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1780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067713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Fonte: Ministério da Saúde - Sistema de Informações Ambulatoriais do SUS (SIA/SUS)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80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119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DB263F-49E0-4939-8584-881B1176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3CA1AC9-EA74-4D9E-B2FD-506EBA691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245154"/>
              </p:ext>
            </p:extLst>
          </p:nvPr>
        </p:nvGraphicFramePr>
        <p:xfrm>
          <a:off x="1117600" y="1407886"/>
          <a:ext cx="10116458" cy="442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3159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AE6C9C-5846-4CD5-81F9-A65F99B5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8C7B577-AF31-4168-92BA-3E6EFCEB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69314"/>
              </p:ext>
            </p:extLst>
          </p:nvPr>
        </p:nvGraphicFramePr>
        <p:xfrm>
          <a:off x="3975147" y="1247951"/>
          <a:ext cx="6489653" cy="5361054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54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IMUNOBIOLOGICO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/>
                        <a:t>TOTAL</a:t>
                      </a:r>
                      <a:r>
                        <a:rPr lang="pt-BR" sz="1800" b="1" baseline="0" dirty="0"/>
                        <a:t> DE DOSES  APLICADAS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/>
                        <a:t>BCG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192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/>
                        <a:t>Hepatite</a:t>
                      </a:r>
                      <a:r>
                        <a:rPr lang="en-US" sz="1800" b="1" dirty="0"/>
                        <a:t> B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169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/>
                        <a:t>Rotavírus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178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Pneumocócica 10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320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Meningocócica C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324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VIP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301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VOP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239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/>
                        <a:t>Pentavalente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408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Tríplice Viral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310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HPV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178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Hepatite A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103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/>
                        <a:t>DTP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178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/>
                        <a:t>dT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308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dTpa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101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/>
                        <a:t>Varicela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212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/>
                        <a:t>Febre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Amarela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/>
                        <a:t>216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78BE2F30-F786-499E-831E-811348FA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13" y="1190171"/>
            <a:ext cx="2960035" cy="2238829"/>
          </a:xfrm>
        </p:spPr>
        <p:txBody>
          <a:bodyPr vert="horz">
            <a:normAutofit/>
          </a:bodyPr>
          <a:lstStyle/>
          <a:p>
            <a:pPr algn="ctr"/>
            <a:r>
              <a:rPr lang="pt-BR" sz="3600" b="1" dirty="0"/>
              <a:t>Imunização</a:t>
            </a:r>
          </a:p>
        </p:txBody>
      </p:sp>
      <p:sp>
        <p:nvSpPr>
          <p:cNvPr id="7" name="Explosão: 8 Pontos 6">
            <a:extLst>
              <a:ext uri="{FF2B5EF4-FFF2-40B4-BE49-F238E27FC236}">
                <a16:creationId xmlns:a16="http://schemas.microsoft.com/office/drawing/2014/main" id="{6CD95425-7BD6-4C22-A56A-8D630968E268}"/>
              </a:ext>
            </a:extLst>
          </p:cNvPr>
          <p:cNvSpPr/>
          <p:nvPr/>
        </p:nvSpPr>
        <p:spPr>
          <a:xfrm rot="20684577">
            <a:off x="869974" y="2868935"/>
            <a:ext cx="2773112" cy="2385236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3.737</a:t>
            </a:r>
          </a:p>
        </p:txBody>
      </p:sp>
    </p:spTree>
    <p:extLst>
      <p:ext uri="{BB962C8B-B14F-4D97-AF65-F5344CB8AC3E}">
        <p14:creationId xmlns:p14="http://schemas.microsoft.com/office/powerpoint/2010/main" val="2810625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E66184-D184-49E2-ACF8-93850AFF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04C740-9301-4A1D-9D4F-52399050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605" y="1445318"/>
            <a:ext cx="9784080" cy="1508760"/>
          </a:xfrm>
        </p:spPr>
        <p:txBody>
          <a:bodyPr/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Análises e Considerações</a:t>
            </a:r>
            <a:b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2D911-3A83-4888-824F-C041FDBC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481943"/>
            <a:ext cx="9784080" cy="373597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Os dados do terceiro quadrimestre permitem observar uma redução gradativa na produção da Atenção Básica tanto nos dados alimentados no  SAI,  quanto no SISAB;</a:t>
            </a:r>
          </a:p>
          <a:p>
            <a:r>
              <a:rPr lang="pt-BR" dirty="0">
                <a:solidFill>
                  <a:schemeClr val="bg1"/>
                </a:solidFill>
              </a:rPr>
              <a:t>A produção da atenção ambulatorial especializada  e de urgência apresentam uma queda abrupta no mês de dezembro que deve melhor observada para verificar possíveis falhas na alimentação dos sistemas;</a:t>
            </a:r>
          </a:p>
          <a:p>
            <a:r>
              <a:rPr lang="pt-BR" dirty="0">
                <a:solidFill>
                  <a:schemeClr val="bg1"/>
                </a:solidFill>
              </a:rPr>
              <a:t>A mesma queda abrupta foi observada na produção da Vigilância em Saúde nos meses de novembro e dezembro, devendo ser igualmente avaliada.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306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78D4B7-AA90-4AC5-8732-F3253E2B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0" i="0" dirty="0">
                <a:effectLst/>
                <a:latin typeface="Helvetica Neue"/>
              </a:rPr>
              <a:t>5. Rede Física Prestadora de Serviços ao SUS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0F124F-49F2-4971-88CE-CA61C5EBB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368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4ED068-6844-497E-AD5E-45D0E2B2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00749A-2F26-439B-A59C-6F8E0922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1430804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5.1. Por tipo de estabelecimento e gestão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pt-BR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299FFBD-6CCC-4152-B3ED-2127F033C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081175"/>
              </p:ext>
            </p:extLst>
          </p:nvPr>
        </p:nvGraphicFramePr>
        <p:xfrm>
          <a:off x="2728685" y="2328454"/>
          <a:ext cx="598714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523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99FC3C-9864-488A-A50B-D43AE159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8A09EB-D4FE-478C-AAB7-FC3F2D64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40" y="1730134"/>
            <a:ext cx="2352040" cy="1508760"/>
          </a:xfrm>
        </p:spPr>
        <p:txBody>
          <a:bodyPr>
            <a:normAutofit fontScale="90000"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5.2. Por natureza jurídica</a:t>
            </a:r>
            <a:b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17129C1-8A05-4F21-A1F9-4034E8FCA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46375"/>
              </p:ext>
            </p:extLst>
          </p:nvPr>
        </p:nvGraphicFramePr>
        <p:xfrm>
          <a:off x="2220686" y="1323372"/>
          <a:ext cx="9702674" cy="53373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99494">
                  <a:extLst>
                    <a:ext uri="{9D8B030D-6E8A-4147-A177-3AD203B41FA5}">
                      <a16:colId xmlns:a16="http://schemas.microsoft.com/office/drawing/2014/main" val="1543597524"/>
                    </a:ext>
                  </a:extLst>
                </a:gridCol>
                <a:gridCol w="1103180">
                  <a:extLst>
                    <a:ext uri="{9D8B030D-6E8A-4147-A177-3AD203B41FA5}">
                      <a16:colId xmlns:a16="http://schemas.microsoft.com/office/drawing/2014/main" val="1920637893"/>
                    </a:ext>
                  </a:extLst>
                </a:gridCol>
              </a:tblGrid>
              <a:tr h="3362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Quantidade por Natureza Jurídica e Tipo de Gestão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825"/>
                  </a:ext>
                </a:extLst>
              </a:tr>
              <a:tr h="3362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Período:Dez</a:t>
                      </a:r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/2020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90636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Natureza Jurídica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1282510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 Administração Pública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602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124-4 Município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565325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 Entidades Empresariais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26744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206-2 Sociedade Empresária Limitada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5689064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213-5 Empresário (Individual)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331540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224-0 Sociedade Simples Limitada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439200"/>
                  </a:ext>
                </a:extLst>
              </a:tr>
              <a:tr h="6623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230-5 Empresa Individual de Responsabilidade Limitada (de Natureza Empresária)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3422275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 Entidades sem Fins Lucrativos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33665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399-9 Associação Privada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956786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 Pessoas Físicas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986816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1764215"/>
                  </a:ext>
                </a:extLst>
              </a:tr>
              <a:tr h="3036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Fonte: Ministério da Saúde - Cadastro Nacional dos Estabelecimentos de Saúde do Brasil - CNES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50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01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B813475-EEF2-44C5-B7E4-F479DF06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879AE77-7C78-4077-ADE2-8EB6F3157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1443235"/>
            <a:ext cx="7416800" cy="18980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099CBE7-C2AF-4F50-A1E5-1A7D7608A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485" y="3516667"/>
            <a:ext cx="6776769" cy="23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65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5A9030-2B2F-488C-851C-54F55FD2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" y="33337"/>
            <a:ext cx="12192000" cy="679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7B0CA7-970D-4238-8241-4FC0A563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19" y="1307011"/>
            <a:ext cx="9784080" cy="1508760"/>
          </a:xfrm>
        </p:spPr>
        <p:txBody>
          <a:bodyPr/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5.3. Consórcios em saúde</a:t>
            </a:r>
            <a:b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98D1428-99D7-48AB-A0E1-643C1204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44859"/>
              </p:ext>
            </p:extLst>
          </p:nvPr>
        </p:nvGraphicFramePr>
        <p:xfrm>
          <a:off x="1202919" y="2815771"/>
          <a:ext cx="10089196" cy="2426788"/>
        </p:xfrm>
        <a:graphic>
          <a:graphicData uri="http://schemas.openxmlformats.org/drawingml/2006/table">
            <a:tbl>
              <a:tblPr/>
              <a:tblGrid>
                <a:gridCol w="5044598">
                  <a:extLst>
                    <a:ext uri="{9D8B030D-6E8A-4147-A177-3AD203B41FA5}">
                      <a16:colId xmlns:a16="http://schemas.microsoft.com/office/drawing/2014/main" val="2665700450"/>
                    </a:ext>
                  </a:extLst>
                </a:gridCol>
                <a:gridCol w="5044598">
                  <a:extLst>
                    <a:ext uri="{9D8B030D-6E8A-4147-A177-3AD203B41FA5}">
                      <a16:colId xmlns:a16="http://schemas.microsoft.com/office/drawing/2014/main" val="4027012858"/>
                    </a:ext>
                  </a:extLst>
                </a:gridCol>
              </a:tblGrid>
              <a:tr h="459122">
                <a:tc>
                  <a:txBody>
                    <a:bodyPr/>
                    <a:lstStyle/>
                    <a:p>
                      <a:pPr algn="l" fontAlgn="t"/>
                      <a:r>
                        <a:rPr lang="pt-BR" b="1">
                          <a:solidFill>
                            <a:schemeClr val="bg1"/>
                          </a:solidFill>
                          <a:effectLst/>
                        </a:rPr>
                        <a:t>Nome:</a:t>
                      </a:r>
                    </a:p>
                  </a:txBody>
                  <a:tcPr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chemeClr val="bg1"/>
                          </a:solidFill>
                          <a:effectLst/>
                        </a:rPr>
                        <a:t>CNPJ:</a:t>
                      </a:r>
                    </a:p>
                  </a:txBody>
                  <a:tcPr marL="95250"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93543"/>
                  </a:ext>
                </a:extLst>
              </a:tr>
              <a:tr h="459122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bg1"/>
                          </a:solidFill>
                          <a:effectLst/>
                        </a:rPr>
                        <a:t>HEMOLAGOS</a:t>
                      </a:r>
                      <a:endParaRPr lang="pt-BR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bg1"/>
                          </a:solidFill>
                          <a:effectLst/>
                        </a:rPr>
                        <a:t>32541948000140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94473"/>
                  </a:ext>
                </a:extLst>
              </a:tr>
              <a:tr h="459122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bg1"/>
                          </a:solidFill>
                          <a:effectLst/>
                        </a:rPr>
                        <a:t>Nome Empresarial: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Personalidade: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09304"/>
                  </a:ext>
                </a:extLst>
              </a:tr>
              <a:tr h="1049422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bg1"/>
                          </a:solidFill>
                          <a:effectLst/>
                        </a:rPr>
                        <a:t>HEMOCENTRO DA REGIAO DOS LAGOS DR SERGIO DE ALMEIDA E SILVA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JURÍDICA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91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06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416C7F-AD63-4E64-AB9E-91A29C2B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0" i="0" dirty="0">
                <a:effectLst/>
                <a:latin typeface="Helvetica Neue"/>
              </a:rPr>
              <a:t>6. Profissionais de Saúde Trabalhando no SUS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3087B9-FD9A-44A5-914C-AC411136A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536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8C73478-105C-483D-B707-6EFD390C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FB3923A-C2EB-4AEE-973E-442297986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6580"/>
              </p:ext>
            </p:extLst>
          </p:nvPr>
        </p:nvGraphicFramePr>
        <p:xfrm>
          <a:off x="1306286" y="1724977"/>
          <a:ext cx="9579426" cy="34080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70618">
                  <a:extLst>
                    <a:ext uri="{9D8B030D-6E8A-4147-A177-3AD203B41FA5}">
                      <a16:colId xmlns:a16="http://schemas.microsoft.com/office/drawing/2014/main" val="3764521650"/>
                    </a:ext>
                  </a:extLst>
                </a:gridCol>
                <a:gridCol w="1052202">
                  <a:extLst>
                    <a:ext uri="{9D8B030D-6E8A-4147-A177-3AD203B41FA5}">
                      <a16:colId xmlns:a16="http://schemas.microsoft.com/office/drawing/2014/main" val="563464789"/>
                    </a:ext>
                  </a:extLst>
                </a:gridCol>
                <a:gridCol w="1052202">
                  <a:extLst>
                    <a:ext uri="{9D8B030D-6E8A-4147-A177-3AD203B41FA5}">
                      <a16:colId xmlns:a16="http://schemas.microsoft.com/office/drawing/2014/main" val="543031652"/>
                    </a:ext>
                  </a:extLst>
                </a:gridCol>
                <a:gridCol w="1052202">
                  <a:extLst>
                    <a:ext uri="{9D8B030D-6E8A-4147-A177-3AD203B41FA5}">
                      <a16:colId xmlns:a16="http://schemas.microsoft.com/office/drawing/2014/main" val="2799541452"/>
                    </a:ext>
                  </a:extLst>
                </a:gridCol>
                <a:gridCol w="1052202">
                  <a:extLst>
                    <a:ext uri="{9D8B030D-6E8A-4147-A177-3AD203B41FA5}">
                      <a16:colId xmlns:a16="http://schemas.microsoft.com/office/drawing/2014/main" val="11453372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Ocupações em geral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2020/Set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2020/Out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2020/Nov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2020/Dez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579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PESSOAL DE SAÚDE - NÍVEL SUPERIOR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243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245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255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894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PESSOAL DE SAÚDE - NÍVEL TÉCNICO TÉCNICO/AUXILIAR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956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PESSOAL DE SAÚDE - QUALIFICAÇÃO ELEMENTAR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146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604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PESSOAL ADMINISTRATIVO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622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 ADMINISTRAÇÃO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27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 OUTRAS OCUPAÇÕES ADMINISTRATIVAS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533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644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7564060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Fonte: Ministério da Saúde - Cadastro Nacional dos Estabelecimentos de Saúde do Brasil - CNES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6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31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692202-BCE8-49B8-B06D-1C2C525B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5852"/>
            <a:ext cx="11247120" cy="1737360"/>
          </a:xfrm>
        </p:spPr>
        <p:txBody>
          <a:bodyPr/>
          <a:lstStyle/>
          <a:p>
            <a:r>
              <a:rPr lang="pt-BR" sz="4400" b="0" i="0" dirty="0">
                <a:effectLst/>
                <a:latin typeface="Helvetica Neue"/>
              </a:rPr>
              <a:t>7. Programação Anual de Saúde - PAS</a:t>
            </a:r>
            <a:endParaRPr lang="pt-BR" sz="44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FC1D75-FE7C-4B96-8115-977EC7841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D856EB-3C1F-478E-8A61-47569D33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89" y="5650572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5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7A36E5-414E-489E-A012-B9C73AA4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9661D8-476E-47CD-A9E6-DFEB2130762A}"/>
              </a:ext>
            </a:extLst>
          </p:cNvPr>
          <p:cNvSpPr txBox="1"/>
          <p:nvPr/>
        </p:nvSpPr>
        <p:spPr>
          <a:xfrm>
            <a:off x="1934594" y="2180421"/>
            <a:ext cx="7656286" cy="249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203200" algn="just">
              <a:lnSpc>
                <a:spcPct val="160000"/>
              </a:lnSpc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 Nº 1 - Garantir acesso da população a serviços de qualidade, com equidade e em tempo adequado ao atendimento das necessidades de saúde, mediante aprimoramento da política de atenção básica e da atenção especializada.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91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F108B4-4E56-4FEE-92ED-633F1CCC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E062ECB-CD34-401A-A3DA-363393A92E99}"/>
              </a:ext>
            </a:extLst>
          </p:cNvPr>
          <p:cNvSpPr txBox="1"/>
          <p:nvPr/>
        </p:nvSpPr>
        <p:spPr>
          <a:xfrm>
            <a:off x="638629" y="1382945"/>
            <a:ext cx="10718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OBJETIVO Nº 1.1 - Utilização de mecanismos que propiciem a ampliação e acesso a atenção básica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6174E7A-C644-48D9-BB04-A88E73C35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00314"/>
              </p:ext>
            </p:extLst>
          </p:nvPr>
        </p:nvGraphicFramePr>
        <p:xfrm>
          <a:off x="217713" y="2253752"/>
          <a:ext cx="11698514" cy="440798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06703">
                  <a:extLst>
                    <a:ext uri="{9D8B030D-6E8A-4147-A177-3AD203B41FA5}">
                      <a16:colId xmlns:a16="http://schemas.microsoft.com/office/drawing/2014/main" val="3320814416"/>
                    </a:ext>
                  </a:extLst>
                </a:gridCol>
                <a:gridCol w="4327743">
                  <a:extLst>
                    <a:ext uri="{9D8B030D-6E8A-4147-A177-3AD203B41FA5}">
                      <a16:colId xmlns:a16="http://schemas.microsoft.com/office/drawing/2014/main" val="2425580887"/>
                    </a:ext>
                  </a:extLst>
                </a:gridCol>
                <a:gridCol w="3817660">
                  <a:extLst>
                    <a:ext uri="{9D8B030D-6E8A-4147-A177-3AD203B41FA5}">
                      <a16:colId xmlns:a16="http://schemas.microsoft.com/office/drawing/2014/main" val="955259839"/>
                    </a:ext>
                  </a:extLst>
                </a:gridCol>
                <a:gridCol w="1552410">
                  <a:extLst>
                    <a:ext uri="{9D8B030D-6E8A-4147-A177-3AD203B41FA5}">
                      <a16:colId xmlns:a16="http://schemas.microsoft.com/office/drawing/2014/main" val="1481456393"/>
                    </a:ext>
                  </a:extLst>
                </a:gridCol>
                <a:gridCol w="1393998">
                  <a:extLst>
                    <a:ext uri="{9D8B030D-6E8A-4147-A177-3AD203B41FA5}">
                      <a16:colId xmlns:a16="http://schemas.microsoft.com/office/drawing/2014/main" val="2485471652"/>
                    </a:ext>
                  </a:extLst>
                </a:gridCol>
              </a:tblGrid>
              <a:tr h="503642">
                <a:tc>
                  <a:txBody>
                    <a:bodyPr/>
                    <a:lstStyle/>
                    <a:p>
                      <a:pPr marL="63500"/>
                      <a:r>
                        <a:rPr lang="pt-BR" sz="1600" b="1" dirty="0">
                          <a:effectLst/>
                        </a:rPr>
                        <a:t>Nº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/>
                      <a:r>
                        <a:rPr lang="pt-BR" sz="1600" b="1" dirty="0">
                          <a:effectLst/>
                        </a:rPr>
                        <a:t>Descrição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/>
                      <a:r>
                        <a:rPr lang="pt-BR" sz="1600" b="1" dirty="0">
                          <a:effectLst/>
                        </a:rPr>
                        <a:t>Indicador para monitoramento e avaliação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/>
                      <a:r>
                        <a:rPr lang="pt-BR" sz="1600" b="1" dirty="0">
                          <a:effectLst/>
                        </a:rPr>
                        <a:t>Meta prevista no PMS/ 2020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/>
                      <a:r>
                        <a:rPr lang="pt-BR" sz="1600" b="1" dirty="0">
                          <a:effectLst/>
                        </a:rPr>
                        <a:t>Meta alcançada 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48108"/>
                  </a:ext>
                </a:extLst>
              </a:tr>
              <a:tr h="776106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1.1.1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a cobertura populacional estimada pelas equipes de Atenção Básica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Cobertura populacional estimada pelas equipes de Atenção Básica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90%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100%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9781091"/>
                  </a:ext>
                </a:extLst>
              </a:tr>
              <a:tr h="689841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1.1.2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Redução de internações por causas sensíveis à atenção básica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internações por condições sensíveis à atenção Básica (ICSAB)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70%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14,46%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0567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1.1.3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o percentual de cobertura de acompanhamento das condicionalidades de saúde do Programa Bolsa Família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</a:rPr>
                        <a:t>Cobertura de acompanhamento das condicionalidades de saúde do Programa Bolsa Família.</a:t>
                      </a:r>
                    </a:p>
                    <a:p>
                      <a:pPr marL="63500" algn="l"/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55%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18,86%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182407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1.1.4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>
                          <a:effectLst/>
                        </a:rPr>
                        <a:t>Aumentar a cobertura populacional estimada pelas equipes de Saúde Bucal.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Cobertura populacional estimada pelas equipes básicas de saúde bucal.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90%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96,96%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653682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1.1.5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>
                          <a:effectLst/>
                        </a:rPr>
                        <a:t>Aumentar o percentual de ação coletiva de escovação dental supervisionada.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Média da ação coletiva de escovação dental Supervisionada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864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8878309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1.1.6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Reduzir o percentual de exodontia em relação aos procedimentos preventivos e curativos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exodontia em relação aos procedimentos.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80%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5%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635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1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A78EC5-61E3-4B60-BE20-3003206C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A6C30D-3C0B-4057-B53D-1B43AC91A8EA}"/>
              </a:ext>
            </a:extLst>
          </p:cNvPr>
          <p:cNvSpPr txBox="1"/>
          <p:nvPr/>
        </p:nvSpPr>
        <p:spPr>
          <a:xfrm>
            <a:off x="203198" y="1150221"/>
            <a:ext cx="11785600" cy="145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215900">
              <a:lnSpc>
                <a:spcPct val="154000"/>
              </a:lnSpc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OBJETIVO Nº 1.2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Garantir acesso da população a serviços de qualidade, com equidade e em tempo adequado ao atendimento das necessidades de saúde mediante aprimoramento da política de atenção básica e da atenção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especializada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D1ECA8E-B070-4211-80EB-664CD6F6B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61312"/>
              </p:ext>
            </p:extLst>
          </p:nvPr>
        </p:nvGraphicFramePr>
        <p:xfrm>
          <a:off x="203198" y="2699018"/>
          <a:ext cx="11785600" cy="39014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33570">
                  <a:extLst>
                    <a:ext uri="{9D8B030D-6E8A-4147-A177-3AD203B41FA5}">
                      <a16:colId xmlns:a16="http://schemas.microsoft.com/office/drawing/2014/main" val="4004201094"/>
                    </a:ext>
                  </a:extLst>
                </a:gridCol>
                <a:gridCol w="3890156">
                  <a:extLst>
                    <a:ext uri="{9D8B030D-6E8A-4147-A177-3AD203B41FA5}">
                      <a16:colId xmlns:a16="http://schemas.microsoft.com/office/drawing/2014/main" val="443422830"/>
                    </a:ext>
                  </a:extLst>
                </a:gridCol>
                <a:gridCol w="4192638">
                  <a:extLst>
                    <a:ext uri="{9D8B030D-6E8A-4147-A177-3AD203B41FA5}">
                      <a16:colId xmlns:a16="http://schemas.microsoft.com/office/drawing/2014/main" val="3006869430"/>
                    </a:ext>
                  </a:extLst>
                </a:gridCol>
                <a:gridCol w="1601125">
                  <a:extLst>
                    <a:ext uri="{9D8B030D-6E8A-4147-A177-3AD203B41FA5}">
                      <a16:colId xmlns:a16="http://schemas.microsoft.com/office/drawing/2014/main" val="2268372209"/>
                    </a:ext>
                  </a:extLst>
                </a:gridCol>
                <a:gridCol w="1568111">
                  <a:extLst>
                    <a:ext uri="{9D8B030D-6E8A-4147-A177-3AD203B41FA5}">
                      <a16:colId xmlns:a16="http://schemas.microsoft.com/office/drawing/2014/main" val="3825387700"/>
                    </a:ext>
                  </a:extLst>
                </a:gridCol>
              </a:tblGrid>
              <a:tr h="275739"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Nº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/>
                      <a:r>
                        <a:rPr lang="pt-BR" sz="1600" b="1" dirty="0">
                          <a:effectLst/>
                        </a:rPr>
                        <a:t>Descrição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Indicador para monitoramento e avaliação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prevista no PMS/ 2020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alcançada 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91846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1.2.1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o número de procedimentos ambulatoriais de média complexidade</a:t>
                      </a:r>
                    </a:p>
                    <a:p>
                      <a:pPr marL="50800" algn="l"/>
                      <a:r>
                        <a:rPr lang="pt-BR" sz="1600" dirty="0">
                          <a:effectLst/>
                        </a:rPr>
                        <a:t>selecionados para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Razão de procedimentos ambulatoriais de média complexidade e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492208"/>
                  </a:ext>
                </a:extLst>
              </a:tr>
              <a:tr h="425401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1.2.2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o número de internações clínico-cirúrgicas de média complexidade na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Razão de internações clínico cirúrgico de média complexidade e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9418572"/>
                  </a:ext>
                </a:extLst>
              </a:tr>
              <a:tr h="425401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1.2.3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o número de procedimentos ambulatoriais de alta complexidade</a:t>
                      </a:r>
                    </a:p>
                    <a:p>
                      <a:pPr marL="50800" algn="l"/>
                      <a:r>
                        <a:rPr lang="pt-BR" sz="1600" dirty="0">
                          <a:effectLst/>
                        </a:rPr>
                        <a:t>selecionados para a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Razão de procedimentos ambulatoriais de alta complexidade e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3760196"/>
                  </a:ext>
                </a:extLst>
              </a:tr>
              <a:tr h="425401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1.2.4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o número de internações clínico cirúrgicas de alta complexidade na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Razão de internações clínico cirúrgicas de alta complexidade na população residente.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0299025"/>
                  </a:ext>
                </a:extLst>
              </a:tr>
              <a:tr h="425401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1.2.5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Ampliar os serviços hospitalares com contrato de metas firmados. 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serviços hospitalares com contrato e metas firmados.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149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4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AEDB69-3F03-4283-822E-1C6D9FDF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3EA4A95-F538-40D8-8C30-10019D90DF63}"/>
              </a:ext>
            </a:extLst>
          </p:cNvPr>
          <p:cNvSpPr txBox="1"/>
          <p:nvPr/>
        </p:nvSpPr>
        <p:spPr>
          <a:xfrm>
            <a:off x="2246085" y="1872342"/>
            <a:ext cx="7699828" cy="249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241300" algn="just">
              <a:lnSpc>
                <a:spcPct val="160000"/>
              </a:lnSpc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 Nº 2 - Aprimoramento da Rede de Atenção de Urgência, com expansão e adequação de Unidade de Pronto Atendimento (UPA), de Serviço de Atendimento Móvel de Urgência (SAMU), de Pronto Socorro e Centrais de Regulação, articuladas a outras redes de atenção.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65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BED5B3-B1EB-4A97-AA51-59E6DA7B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3CC0CFA-4E8D-42A5-A9F1-7B7BF7A97849}"/>
              </a:ext>
            </a:extLst>
          </p:cNvPr>
          <p:cNvSpPr txBox="1"/>
          <p:nvPr/>
        </p:nvSpPr>
        <p:spPr>
          <a:xfrm>
            <a:off x="1277257" y="1417935"/>
            <a:ext cx="9637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/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OBJETIVO Nº 2.1 </a:t>
            </a: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Fortalecimento de mecanismos de programação e regulação nas redes de Atenção à Saúde do SUS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3F41886-5A88-4C2D-8D36-7A03B4602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53074"/>
              </p:ext>
            </p:extLst>
          </p:nvPr>
        </p:nvGraphicFramePr>
        <p:xfrm>
          <a:off x="1277257" y="2728685"/>
          <a:ext cx="9637486" cy="199959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56038">
                  <a:extLst>
                    <a:ext uri="{9D8B030D-6E8A-4147-A177-3AD203B41FA5}">
                      <a16:colId xmlns:a16="http://schemas.microsoft.com/office/drawing/2014/main" val="1623541355"/>
                    </a:ext>
                  </a:extLst>
                </a:gridCol>
                <a:gridCol w="3307962">
                  <a:extLst>
                    <a:ext uri="{9D8B030D-6E8A-4147-A177-3AD203B41FA5}">
                      <a16:colId xmlns:a16="http://schemas.microsoft.com/office/drawing/2014/main" val="114026957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949056517"/>
                    </a:ext>
                  </a:extLst>
                </a:gridCol>
                <a:gridCol w="1329721">
                  <a:extLst>
                    <a:ext uri="{9D8B030D-6E8A-4147-A177-3AD203B41FA5}">
                      <a16:colId xmlns:a16="http://schemas.microsoft.com/office/drawing/2014/main" val="2815571772"/>
                    </a:ext>
                  </a:extLst>
                </a:gridCol>
                <a:gridCol w="1355422">
                  <a:extLst>
                    <a:ext uri="{9D8B030D-6E8A-4147-A177-3AD203B41FA5}">
                      <a16:colId xmlns:a16="http://schemas.microsoft.com/office/drawing/2014/main" val="423846752"/>
                    </a:ext>
                  </a:extLst>
                </a:gridCol>
              </a:tblGrid>
              <a:tr h="902312"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Nº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/>
                      <a:r>
                        <a:rPr lang="pt-BR" sz="1600" b="1" dirty="0">
                          <a:effectLst/>
                        </a:rPr>
                        <a:t>Descrição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Indicador para monitoramento e avaliação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prevista no PMS/ 2020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alcançada 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73246"/>
                  </a:ext>
                </a:extLst>
              </a:tr>
              <a:tr h="808592">
                <a:tc>
                  <a:txBody>
                    <a:bodyPr/>
                    <a:lstStyle/>
                    <a:p>
                      <a:pPr marL="63500" algn="l"/>
                      <a:r>
                        <a:rPr lang="pt-BR" sz="1800" dirty="0">
                          <a:effectLst/>
                        </a:rPr>
                        <a:t>2.1.1</a:t>
                      </a:r>
                    </a:p>
                    <a:p>
                      <a:pPr algn="l"/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800" dirty="0">
                          <a:effectLst/>
                        </a:rPr>
                        <a:t>Aumentar o percentual de internações de urgência e emergência reguladas pelo complexo regulador.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800" dirty="0">
                          <a:effectLst/>
                        </a:rPr>
                        <a:t>Proporção das internações de urgência e emergência.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/>
                      <a:r>
                        <a:rPr lang="pt-BR" sz="1800" dirty="0">
                          <a:effectLst/>
                        </a:rPr>
                        <a:t>90%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/>
                      <a:r>
                        <a:rPr lang="pt-BR" sz="1800">
                          <a:effectLst/>
                        </a:rPr>
                        <a:t>0,82%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394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425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54BEDB-79C3-4D7C-A382-F68F99EB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E20594-4DFE-46CD-A174-CDEAD3769F07}"/>
              </a:ext>
            </a:extLst>
          </p:cNvPr>
          <p:cNvSpPr txBox="1"/>
          <p:nvPr/>
        </p:nvSpPr>
        <p:spPr>
          <a:xfrm>
            <a:off x="2489200" y="2767280"/>
            <a:ext cx="7213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DIRETRIZ Nº 3 - Promoção da atenção integral à saúde da mulher e da criança e implementação da Rede Cegonha, com ênfase nas áreas e populações de maior vulnerabilidade.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4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F47FC8-0E30-49FB-BEC2-F3609691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BC3108F-36EA-4520-8B85-610DA318A1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91240" y="1699508"/>
            <a:ext cx="5495925" cy="3219450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AC3816-E0B9-4C47-9440-A0456A683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6" y="1281697"/>
            <a:ext cx="4876534" cy="23846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751B595-C09A-490C-83FB-BD0810E05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90" y="4143512"/>
            <a:ext cx="4953389" cy="12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FAD436-EC72-43D1-AAB2-A0C7ED6E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D6748E-E075-4A65-A1BB-F78F340D5E75}"/>
              </a:ext>
            </a:extLst>
          </p:cNvPr>
          <p:cNvSpPr txBox="1"/>
          <p:nvPr/>
        </p:nvSpPr>
        <p:spPr>
          <a:xfrm>
            <a:off x="1357085" y="1113236"/>
            <a:ext cx="9477830" cy="87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5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/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OBJETIVO Nº 3.1 - Fortalecer e ampliar as ações de prevenção, detecção precoce de tratamento oportuno do câncer de mama e colo de útero.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D944AEC-C42D-4D20-8F4B-499DE5E2D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8944"/>
              </p:ext>
            </p:extLst>
          </p:nvPr>
        </p:nvGraphicFramePr>
        <p:xfrm>
          <a:off x="754744" y="2615474"/>
          <a:ext cx="10414001" cy="26822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51542">
                  <a:extLst>
                    <a:ext uri="{9D8B030D-6E8A-4147-A177-3AD203B41FA5}">
                      <a16:colId xmlns:a16="http://schemas.microsoft.com/office/drawing/2014/main" val="3208182693"/>
                    </a:ext>
                  </a:extLst>
                </a:gridCol>
                <a:gridCol w="3092199">
                  <a:extLst>
                    <a:ext uri="{9D8B030D-6E8A-4147-A177-3AD203B41FA5}">
                      <a16:colId xmlns:a16="http://schemas.microsoft.com/office/drawing/2014/main" val="2912662390"/>
                    </a:ext>
                  </a:extLst>
                </a:gridCol>
                <a:gridCol w="3628303">
                  <a:extLst>
                    <a:ext uri="{9D8B030D-6E8A-4147-A177-3AD203B41FA5}">
                      <a16:colId xmlns:a16="http://schemas.microsoft.com/office/drawing/2014/main" val="2557474801"/>
                    </a:ext>
                  </a:extLst>
                </a:gridCol>
                <a:gridCol w="1605718">
                  <a:extLst>
                    <a:ext uri="{9D8B030D-6E8A-4147-A177-3AD203B41FA5}">
                      <a16:colId xmlns:a16="http://schemas.microsoft.com/office/drawing/2014/main" val="4134135408"/>
                    </a:ext>
                  </a:extLst>
                </a:gridCol>
                <a:gridCol w="1536239">
                  <a:extLst>
                    <a:ext uri="{9D8B030D-6E8A-4147-A177-3AD203B41FA5}">
                      <a16:colId xmlns:a16="http://schemas.microsoft.com/office/drawing/2014/main" val="502247221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Nº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/>
                      <a:r>
                        <a:rPr lang="pt-BR" sz="1600" b="1" dirty="0">
                          <a:effectLst/>
                        </a:rPr>
                        <a:t>Descrição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Indicador para monitoramento e avaliação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prevista no PMS/ 2020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alcançada 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80458"/>
                  </a:ext>
                </a:extLst>
              </a:tr>
              <a:tr h="438421">
                <a:tc>
                  <a:txBody>
                    <a:bodyPr/>
                    <a:lstStyle/>
                    <a:p>
                      <a:pPr marL="63500" algn="l"/>
                      <a:r>
                        <a:rPr lang="pt-BR" sz="1800" dirty="0">
                          <a:effectLst/>
                        </a:rPr>
                        <a:t>3.1.1</a:t>
                      </a:r>
                    </a:p>
                    <a:p>
                      <a:pPr algn="l"/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800" dirty="0">
                          <a:effectLst/>
                        </a:rPr>
                        <a:t>Ampliar a razão de mulheres na faixa etária de 25 a 64 anos com</a:t>
                      </a:r>
                    </a:p>
                    <a:p>
                      <a:pPr marL="50800" algn="l"/>
                      <a:r>
                        <a:rPr lang="pt-BR" sz="1800" dirty="0">
                          <a:effectLst/>
                        </a:rPr>
                        <a:t>um exame citopatológico a cada 3 anos.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800" dirty="0">
                          <a:effectLst/>
                        </a:rPr>
                        <a:t>Razão de exame citopatológico do colo do útero em mulheres de 25 a 64 anos e</a:t>
                      </a:r>
                    </a:p>
                    <a:p>
                      <a:pPr marL="63500" algn="l"/>
                      <a:r>
                        <a:rPr lang="pt-BR" sz="1800" dirty="0">
                          <a:effectLst/>
                        </a:rPr>
                        <a:t>a população da mesma faixa etária.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800" dirty="0">
                          <a:effectLst/>
                        </a:rPr>
                        <a:t>0,65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800" dirty="0">
                          <a:effectLst/>
                        </a:rPr>
                        <a:t>0,12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960027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63500" algn="l"/>
                      <a:r>
                        <a:rPr lang="pt-BR" sz="1800" dirty="0">
                          <a:effectLst/>
                        </a:rPr>
                        <a:t>3.1.2</a:t>
                      </a:r>
                    </a:p>
                    <a:p>
                      <a:pPr algn="l"/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800" dirty="0">
                          <a:effectLst/>
                        </a:rPr>
                        <a:t>Ampliar a razão de exames de mamografia em mulheres de 50 a 69 anos de idade.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800" dirty="0">
                          <a:effectLst/>
                        </a:rPr>
                        <a:t>Razão de exames de mamografia de rastreamento realizados em mulheres de 50 a 69 anos e população da mesma faixa etária.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800" dirty="0">
                          <a:effectLst/>
                        </a:rPr>
                        <a:t>0,70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800" dirty="0">
                          <a:effectLst/>
                        </a:rPr>
                        <a:t>0,02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730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196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E34F7DF-D4EA-4139-B0FA-3C32917E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8A1233F-EDC1-439D-8982-6CB09A885BF5}"/>
              </a:ext>
            </a:extLst>
          </p:cNvPr>
          <p:cNvSpPr txBox="1"/>
          <p:nvPr/>
        </p:nvSpPr>
        <p:spPr>
          <a:xfrm>
            <a:off x="1277257" y="1330848"/>
            <a:ext cx="9985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OBJETIVO Nº 3.2 - Organizar a Rede de Atenção à Saúde Materno Infantil para garantir o acesso, acolhimento e resolutividade.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51C3389-0E19-4CA2-A39C-01DCBA305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03786"/>
              </p:ext>
            </p:extLst>
          </p:nvPr>
        </p:nvGraphicFramePr>
        <p:xfrm>
          <a:off x="889680" y="2220878"/>
          <a:ext cx="10412639" cy="442449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55097">
                  <a:extLst>
                    <a:ext uri="{9D8B030D-6E8A-4147-A177-3AD203B41FA5}">
                      <a16:colId xmlns:a16="http://schemas.microsoft.com/office/drawing/2014/main" val="2770085580"/>
                    </a:ext>
                  </a:extLst>
                </a:gridCol>
                <a:gridCol w="3159345">
                  <a:extLst>
                    <a:ext uri="{9D8B030D-6E8A-4147-A177-3AD203B41FA5}">
                      <a16:colId xmlns:a16="http://schemas.microsoft.com/office/drawing/2014/main" val="3359955063"/>
                    </a:ext>
                  </a:extLst>
                </a:gridCol>
                <a:gridCol w="4071112">
                  <a:extLst>
                    <a:ext uri="{9D8B030D-6E8A-4147-A177-3AD203B41FA5}">
                      <a16:colId xmlns:a16="http://schemas.microsoft.com/office/drawing/2014/main" val="165317477"/>
                    </a:ext>
                  </a:extLst>
                </a:gridCol>
                <a:gridCol w="1422893">
                  <a:extLst>
                    <a:ext uri="{9D8B030D-6E8A-4147-A177-3AD203B41FA5}">
                      <a16:colId xmlns:a16="http://schemas.microsoft.com/office/drawing/2014/main" val="1454060142"/>
                    </a:ext>
                  </a:extLst>
                </a:gridCol>
                <a:gridCol w="1204192">
                  <a:extLst>
                    <a:ext uri="{9D8B030D-6E8A-4147-A177-3AD203B41FA5}">
                      <a16:colId xmlns:a16="http://schemas.microsoft.com/office/drawing/2014/main" val="3308577899"/>
                    </a:ext>
                  </a:extLst>
                </a:gridCol>
              </a:tblGrid>
              <a:tr h="523057"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Nº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/>
                      <a:r>
                        <a:rPr lang="pt-BR" sz="1600" b="1" dirty="0">
                          <a:effectLst/>
                        </a:rPr>
                        <a:t>Descrição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Indicador para monitoramento e avaliação</a:t>
                      </a:r>
                    </a:p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 da meta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prevista no PMS/ 2020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b="1" dirty="0">
                          <a:effectLst/>
                        </a:rPr>
                        <a:t>Meta alcançada 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84367"/>
                  </a:ext>
                </a:extLst>
              </a:tr>
              <a:tr h="237525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3.2.1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o percentual de parto normal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parto normal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70%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24,2%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6034126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3.2.2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Aumentar a proporção de nascidos vivos de mães com no mínimo 07 consultas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nascidos vivos de mães com 07 ou mais consultas de pré-natal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90%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64,1%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9721609"/>
                  </a:ext>
                </a:extLst>
              </a:tr>
              <a:tr h="231018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3.2.3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Realizar teste de sífilis nas gestantes usuárias do SUS.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Número de testes de sífilis por gestante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600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95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9531494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3.2.4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Reduzir o número de óbito materno.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Número de óbitos maternos em determinado período e local de residência.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9068186"/>
                  </a:ext>
                </a:extLst>
              </a:tr>
              <a:tr h="231018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3.2.5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Investigar os óbitos infantis e fetais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óbitos infantis e fetais.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100%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92,3%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8667671"/>
                  </a:ext>
                </a:extLst>
              </a:tr>
              <a:tr h="231018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3.2.6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Investigar óbitos maternos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óbitos maternos investigados.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100%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-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797619"/>
                  </a:ext>
                </a:extLst>
              </a:tr>
              <a:tr h="231018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3.2.7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Investigar óbitos em mulheres em idade fértil (MIF)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Proporção de óbitos de mulheres em idade fértil (MIF).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>
                          <a:effectLst/>
                        </a:rPr>
                        <a:t>90%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86,7%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8058093"/>
                  </a:ext>
                </a:extLst>
              </a:tr>
              <a:tr h="215562">
                <a:tc>
                  <a:txBody>
                    <a:bodyPr/>
                    <a:lstStyle/>
                    <a:p>
                      <a:pPr marL="63500" algn="l"/>
                      <a:r>
                        <a:rPr lang="pt-BR" sz="1600">
                          <a:effectLst/>
                        </a:rPr>
                        <a:t>3.2.8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50800" algn="l"/>
                      <a:r>
                        <a:rPr lang="pt-BR" sz="1600" dirty="0">
                          <a:effectLst/>
                        </a:rPr>
                        <a:t>Reduzir a incidência de sífilis congênita.</a:t>
                      </a:r>
                    </a:p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3500" algn="l"/>
                      <a:r>
                        <a:rPr lang="pt-BR" sz="1600" dirty="0">
                          <a:effectLst/>
                        </a:rPr>
                        <a:t>Número de casos novos de sífilis congênita em menores de um ano de idade.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3500" algn="ctr"/>
                      <a:r>
                        <a:rPr lang="pt-BR" sz="1600" dirty="0">
                          <a:effectLst/>
                        </a:rPr>
                        <a:t>4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439577"/>
                  </a:ext>
                </a:extLst>
              </a:tr>
              <a:tr h="165942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marL="63500"/>
                      <a:r>
                        <a:rPr lang="pt-BR" sz="1800" dirty="0">
                          <a:effectLst/>
                        </a:rPr>
                        <a:t>ano de idade.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2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09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494240-2652-4F29-8490-BF8A116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003924-BA02-4178-9813-EF658540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143000"/>
            <a:ext cx="9784080" cy="1508760"/>
          </a:xfrm>
        </p:spPr>
        <p:txBody>
          <a:bodyPr/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Análises e Considerações</a:t>
            </a:r>
            <a:b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C22CFD-43F1-4442-A82B-CDC8415E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651760"/>
            <a:ext cx="9784080" cy="2645954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O alcance de metas no ano de 2020 foi prejudicado em grande parte em função da pandemia em curso. Houve urgente necessidade de se modificar toda a rotina dos serviços de saúde em função de atender com prioridade a emergência em saúde pública e promover proteção dos trabalhadores da saúde e  dos usuários.</a:t>
            </a:r>
          </a:p>
        </p:txBody>
      </p:sp>
    </p:spTree>
    <p:extLst>
      <p:ext uri="{BB962C8B-B14F-4D97-AF65-F5344CB8AC3E}">
        <p14:creationId xmlns:p14="http://schemas.microsoft.com/office/powerpoint/2010/main" val="2164975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384E3C-B8E4-4402-AB1A-AB00305C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278742"/>
            <a:ext cx="11247120" cy="1625745"/>
          </a:xfrm>
        </p:spPr>
        <p:txBody>
          <a:bodyPr/>
          <a:lstStyle/>
          <a:p>
            <a:r>
              <a:rPr lang="pt-BR" sz="4400" b="0" i="0" dirty="0">
                <a:effectLst/>
                <a:latin typeface="Helvetica Neue"/>
              </a:rPr>
              <a:t>8. Indicadores de Pactuação </a:t>
            </a:r>
            <a:r>
              <a:rPr lang="pt-BR" sz="4400" b="0" i="0" dirty="0" err="1">
                <a:effectLst/>
                <a:latin typeface="Helvetica Neue"/>
              </a:rPr>
              <a:t>Interfederativa</a:t>
            </a:r>
            <a:br>
              <a:rPr lang="pt-BR" b="0" i="0" dirty="0">
                <a:effectLst/>
                <a:latin typeface="Helvetica Neue"/>
              </a:rPr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1223A3-ED86-49D6-A2A7-CCFD6378C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FE9EC6-048C-41E0-9E38-4C1B01D6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64" y="5677961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7B2B14-70DB-4270-B5B7-8C071DD23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AAA9BC-E20B-4F6B-8C3A-3264632E6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09777"/>
              </p:ext>
            </p:extLst>
          </p:nvPr>
        </p:nvGraphicFramePr>
        <p:xfrm>
          <a:off x="400958" y="1164162"/>
          <a:ext cx="11390084" cy="473287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768585">
                  <a:extLst>
                    <a:ext uri="{9D8B030D-6E8A-4147-A177-3AD203B41FA5}">
                      <a16:colId xmlns:a16="http://schemas.microsoft.com/office/drawing/2014/main" val="4222515100"/>
                    </a:ext>
                  </a:extLst>
                </a:gridCol>
                <a:gridCol w="1814350">
                  <a:extLst>
                    <a:ext uri="{9D8B030D-6E8A-4147-A177-3AD203B41FA5}">
                      <a16:colId xmlns:a16="http://schemas.microsoft.com/office/drawing/2014/main" val="4234477152"/>
                    </a:ext>
                  </a:extLst>
                </a:gridCol>
                <a:gridCol w="1807149">
                  <a:extLst>
                    <a:ext uri="{9D8B030D-6E8A-4147-A177-3AD203B41FA5}">
                      <a16:colId xmlns:a16="http://schemas.microsoft.com/office/drawing/2014/main" val="4110554585"/>
                    </a:ext>
                  </a:extLst>
                </a:gridCol>
              </a:tblGrid>
              <a:tr h="63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INDICADORES TRIPARTITES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Meta pactuada 2020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Meta alcançada 2020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/>
                </a:tc>
                <a:extLst>
                  <a:ext uri="{0D108BD9-81ED-4DB2-BD59-A6C34878D82A}">
                    <a16:rowId xmlns:a16="http://schemas.microsoft.com/office/drawing/2014/main" val="2572533803"/>
                  </a:ext>
                </a:extLst>
              </a:tr>
              <a:tr h="869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1: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Mortalidade prematura pelas principais Doenças Crônicas Não Transmissíveis (DCNT)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extLst>
                  <a:ext uri="{0D108BD9-81ED-4DB2-BD59-A6C34878D82A}">
                    <a16:rowId xmlns:a16="http://schemas.microsoft.com/office/drawing/2014/main" val="1687302882"/>
                  </a:ext>
                </a:extLst>
              </a:tr>
              <a:tr h="616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2: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de óbitos de Mulheres em Idade Fértil (10 a 49 anos) investigados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100%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86,7%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extLst>
                  <a:ext uri="{0D108BD9-81ED-4DB2-BD59-A6C34878D82A}">
                    <a16:rowId xmlns:a16="http://schemas.microsoft.com/office/drawing/2014/main" val="373301662"/>
                  </a:ext>
                </a:extLst>
              </a:tr>
              <a:tr h="616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3: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de registro de Óbitos com Causa Básica Definida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91,9%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83,7%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extLst>
                  <a:ext uri="{0D108BD9-81ED-4DB2-BD59-A6C34878D82A}">
                    <a16:rowId xmlns:a16="http://schemas.microsoft.com/office/drawing/2014/main" val="3064063416"/>
                  </a:ext>
                </a:extLst>
              </a:tr>
              <a:tr h="964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4: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de vacinas selecionadas do Calendário Nacional de Vacinação para crianças menores de dois anos de idade com cobertura vacinal preconizada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52,5%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0%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extLst>
                  <a:ext uri="{0D108BD9-81ED-4DB2-BD59-A6C34878D82A}">
                    <a16:rowId xmlns:a16="http://schemas.microsoft.com/office/drawing/2014/main" val="617037740"/>
                  </a:ext>
                </a:extLst>
              </a:tr>
              <a:tr h="869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5: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de casos de Doenças de Notificação Compulsória Imediata (DNCI) encerrados em até 60 dias após notificação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34" marR="60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0534" marR="60534" marT="0" marB="0" anchor="ctr"/>
                </a:tc>
                <a:extLst>
                  <a:ext uri="{0D108BD9-81ED-4DB2-BD59-A6C34878D82A}">
                    <a16:rowId xmlns:a16="http://schemas.microsoft.com/office/drawing/2014/main" val="224554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01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475A75-AE84-4B23-9525-BC1B9D26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3D32F4-E14F-4A89-A410-45F2D8FC5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47432"/>
              </p:ext>
            </p:extLst>
          </p:nvPr>
        </p:nvGraphicFramePr>
        <p:xfrm>
          <a:off x="762000" y="1582547"/>
          <a:ext cx="10668000" cy="3692906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8062687">
                  <a:extLst>
                    <a:ext uri="{9D8B030D-6E8A-4147-A177-3AD203B41FA5}">
                      <a16:colId xmlns:a16="http://schemas.microsoft.com/office/drawing/2014/main" val="3451773919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722928794"/>
                    </a:ext>
                  </a:extLst>
                </a:gridCol>
                <a:gridCol w="1240970">
                  <a:extLst>
                    <a:ext uri="{9D8B030D-6E8A-4147-A177-3AD203B41FA5}">
                      <a16:colId xmlns:a16="http://schemas.microsoft.com/office/drawing/2014/main" val="1175997946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6: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cura dos casos novos de Hanseníase diagnosticados nos anos das coortes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92%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832220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8: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Número de casos novos de Sífilis Congênita em menores de um ano de idade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07665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9: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Número de casos novos de AIDS em menores de 5 anos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268719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10: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Proporção de análises realizadas em amostras de água para consumo humano quanto aos parâmetros coliformes totais, cloro residual livre e turbidez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61,6%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282171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11: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Razão de exames </a:t>
                      </a:r>
                      <a:r>
                        <a:rPr lang="pt-BR" sz="1800" dirty="0" err="1">
                          <a:solidFill>
                            <a:schemeClr val="bg1"/>
                          </a:solidFill>
                          <a:effectLst/>
                        </a:rPr>
                        <a:t>Citopatológicos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 do Colo do Útero em mulheres de 25 a 64 anos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0,20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0,12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98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305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ED9BFC-2AA3-48F7-871E-58533AC7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D98045D-3D1C-44B5-9791-33121E848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15089"/>
              </p:ext>
            </p:extLst>
          </p:nvPr>
        </p:nvGraphicFramePr>
        <p:xfrm>
          <a:off x="841828" y="1064005"/>
          <a:ext cx="10508342" cy="4729989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187158">
                  <a:extLst>
                    <a:ext uri="{9D8B030D-6E8A-4147-A177-3AD203B41FA5}">
                      <a16:colId xmlns:a16="http://schemas.microsoft.com/office/drawing/2014/main" val="3928627123"/>
                    </a:ext>
                  </a:extLst>
                </a:gridCol>
                <a:gridCol w="1660592">
                  <a:extLst>
                    <a:ext uri="{9D8B030D-6E8A-4147-A177-3AD203B41FA5}">
                      <a16:colId xmlns:a16="http://schemas.microsoft.com/office/drawing/2014/main" val="4209105662"/>
                    </a:ext>
                  </a:extLst>
                </a:gridCol>
                <a:gridCol w="1660592">
                  <a:extLst>
                    <a:ext uri="{9D8B030D-6E8A-4147-A177-3AD203B41FA5}">
                      <a16:colId xmlns:a16="http://schemas.microsoft.com/office/drawing/2014/main" val="406853642"/>
                    </a:ext>
                  </a:extLst>
                </a:gridCol>
              </a:tblGrid>
              <a:tr h="1050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12: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Razão de exames de Mamografia de rastreamento realizados em mulheres de 50 a 69 anos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0,40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0,02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extLst>
                  <a:ext uri="{0D108BD9-81ED-4DB2-BD59-A6C34878D82A}">
                    <a16:rowId xmlns:a16="http://schemas.microsoft.com/office/drawing/2014/main" val="3041316339"/>
                  </a:ext>
                </a:extLst>
              </a:tr>
              <a:tr h="73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13: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Proporção de Parto Normal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23,5%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24,2%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extLst>
                  <a:ext uri="{0D108BD9-81ED-4DB2-BD59-A6C34878D82A}">
                    <a16:rowId xmlns:a16="http://schemas.microsoft.com/office/drawing/2014/main" val="2196167969"/>
                  </a:ext>
                </a:extLst>
              </a:tr>
              <a:tr h="73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14: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Proporção de Gravidez na Adolescência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16,7%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12,2%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extLst>
                  <a:ext uri="{0D108BD9-81ED-4DB2-BD59-A6C34878D82A}">
                    <a16:rowId xmlns:a16="http://schemas.microsoft.com/office/drawing/2014/main" val="3438517126"/>
                  </a:ext>
                </a:extLst>
              </a:tr>
              <a:tr h="73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15: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Taxa de Mortalidade Infantil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10,2%</a:t>
                      </a:r>
                      <a:r>
                        <a:rPr lang="pt-BR" sz="1800" baseline="-25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12,48%</a:t>
                      </a:r>
                      <a:r>
                        <a:rPr lang="pt-BR" sz="1800" baseline="-25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extLst>
                  <a:ext uri="{0D108BD9-81ED-4DB2-BD59-A6C34878D82A}">
                    <a16:rowId xmlns:a16="http://schemas.microsoft.com/office/drawing/2014/main" val="2450484923"/>
                  </a:ext>
                </a:extLst>
              </a:tr>
              <a:tr h="73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16: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Número de Óbitos Maternos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extLst>
                  <a:ext uri="{0D108BD9-81ED-4DB2-BD59-A6C34878D82A}">
                    <a16:rowId xmlns:a16="http://schemas.microsoft.com/office/drawing/2014/main" val="2472640637"/>
                  </a:ext>
                </a:extLst>
              </a:tr>
              <a:tr h="73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17: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Cobertura populacional estimada pelas equipes de Atenção Básica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95%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8" marR="52108" marT="0" marB="0" anchor="ctr"/>
                </a:tc>
                <a:extLst>
                  <a:ext uri="{0D108BD9-81ED-4DB2-BD59-A6C34878D82A}">
                    <a16:rowId xmlns:a16="http://schemas.microsoft.com/office/drawing/2014/main" val="1284036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195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D3994B-442B-41CA-962A-06ECCA9E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5D5567A-B36D-4333-AF32-D810F5A0A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97797"/>
              </p:ext>
            </p:extLst>
          </p:nvPr>
        </p:nvGraphicFramePr>
        <p:xfrm>
          <a:off x="551543" y="917706"/>
          <a:ext cx="11103428" cy="489558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8490857">
                  <a:extLst>
                    <a:ext uri="{9D8B030D-6E8A-4147-A177-3AD203B41FA5}">
                      <a16:colId xmlns:a16="http://schemas.microsoft.com/office/drawing/2014/main" val="422208804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792879678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460037477"/>
                    </a:ext>
                  </a:extLst>
                </a:gridCol>
              </a:tblGrid>
              <a:tr h="111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18: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Cobertura de acompanhamento das condicionalidades de Saúde do Programa Bolsa Família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35,9%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18,8%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extLst>
                  <a:ext uri="{0D108BD9-81ED-4DB2-BD59-A6C34878D82A}">
                    <a16:rowId xmlns:a16="http://schemas.microsoft.com/office/drawing/2014/main" val="2064827873"/>
                  </a:ext>
                </a:extLst>
              </a:tr>
              <a:tr h="719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19: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Cobertura populacional estimada de Saúde Bucal na Atenção Básica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96,96%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extLst>
                  <a:ext uri="{0D108BD9-81ED-4DB2-BD59-A6C34878D82A}">
                    <a16:rowId xmlns:a16="http://schemas.microsoft.com/office/drawing/2014/main" val="1730285946"/>
                  </a:ext>
                </a:extLst>
              </a:tr>
              <a:tr h="719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Ações de matriciamento sistemático realizadas por CAPS com equipes de Atenção Básica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extLst>
                  <a:ext uri="{0D108BD9-81ED-4DB2-BD59-A6C34878D82A}">
                    <a16:rowId xmlns:a16="http://schemas.microsoft.com/office/drawing/2014/main" val="3075308382"/>
                  </a:ext>
                </a:extLst>
              </a:tr>
              <a:tr h="922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Indicador 22: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Número de ciclos que atingiram mínimo de 80% de cobertura de imóveis visitados para controle vetorial da dengue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extLst>
                  <a:ext uri="{0D108BD9-81ED-4DB2-BD59-A6C34878D82A}">
                    <a16:rowId xmlns:a16="http://schemas.microsoft.com/office/drawing/2014/main" val="3544253749"/>
                  </a:ext>
                </a:extLst>
              </a:tr>
              <a:tr h="922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23: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preenchimento do campo "ocupação" nas notificações de agravos relacionados ao trabalho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9" marR="66259" marT="0" marB="0" anchor="ctr"/>
                </a:tc>
                <a:extLst>
                  <a:ext uri="{0D108BD9-81ED-4DB2-BD59-A6C34878D82A}">
                    <a16:rowId xmlns:a16="http://schemas.microsoft.com/office/drawing/2014/main" val="66263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9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6A8A439-B141-4C6D-A1B9-121C5473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93FE361-C6F5-4CE8-8B2D-CC8184E11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03205"/>
              </p:ext>
            </p:extLst>
          </p:nvPr>
        </p:nvGraphicFramePr>
        <p:xfrm>
          <a:off x="783419" y="1421384"/>
          <a:ext cx="10392932" cy="43053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103842">
                  <a:extLst>
                    <a:ext uri="{9D8B030D-6E8A-4147-A177-3AD203B41FA5}">
                      <a16:colId xmlns:a16="http://schemas.microsoft.com/office/drawing/2014/main" val="2212324871"/>
                    </a:ext>
                  </a:extLst>
                </a:gridCol>
                <a:gridCol w="1596285">
                  <a:extLst>
                    <a:ext uri="{9D8B030D-6E8A-4147-A177-3AD203B41FA5}">
                      <a16:colId xmlns:a16="http://schemas.microsoft.com/office/drawing/2014/main" val="2284690838"/>
                    </a:ext>
                  </a:extLst>
                </a:gridCol>
                <a:gridCol w="1692805">
                  <a:extLst>
                    <a:ext uri="{9D8B030D-6E8A-4147-A177-3AD203B41FA5}">
                      <a16:colId xmlns:a16="http://schemas.microsoft.com/office/drawing/2014/main" val="4226319806"/>
                    </a:ext>
                  </a:extLst>
                </a:gridCol>
              </a:tblGrid>
              <a:tr h="30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INDICADORES BIPARTITES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Meta pactuada 2020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Meta alcançada 2020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04193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24: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Notificações de Violência Pessoal e Autoprovocada com o campo raça/cor preenchido com informação válida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71363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25: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Municípios com ouvidoria implantada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091962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26: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óbitos maternos investigados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91518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27: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óbitos infantis e fetais investigados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92,3%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987772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28:</a:t>
                      </a:r>
                      <a:b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Percentual de casos notificados com ANTI-HCV Reagente que realizaram exame de HCV-RNA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90%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611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132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F739DD-FFD1-47B0-9B2B-2D8C007D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7BE5418-91EB-4D1F-92E1-7752390A6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40345"/>
              </p:ext>
            </p:extLst>
          </p:nvPr>
        </p:nvGraphicFramePr>
        <p:xfrm>
          <a:off x="761997" y="995230"/>
          <a:ext cx="10668001" cy="486754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480355">
                  <a:extLst>
                    <a:ext uri="{9D8B030D-6E8A-4147-A177-3AD203B41FA5}">
                      <a16:colId xmlns:a16="http://schemas.microsoft.com/office/drawing/2014/main" val="3640359487"/>
                    </a:ext>
                  </a:extLst>
                </a:gridCol>
                <a:gridCol w="1680892">
                  <a:extLst>
                    <a:ext uri="{9D8B030D-6E8A-4147-A177-3AD203B41FA5}">
                      <a16:colId xmlns:a16="http://schemas.microsoft.com/office/drawing/2014/main" val="638783838"/>
                    </a:ext>
                  </a:extLst>
                </a:gridCol>
                <a:gridCol w="1506754">
                  <a:extLst>
                    <a:ext uri="{9D8B030D-6E8A-4147-A177-3AD203B41FA5}">
                      <a16:colId xmlns:a16="http://schemas.microsoft.com/office/drawing/2014/main" val="3263736648"/>
                    </a:ext>
                  </a:extLst>
                </a:gridCol>
              </a:tblGrid>
              <a:tr h="73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29: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exame ANTI-HIV realizado entre os casos novos de Tuberculose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46,2%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extLst>
                  <a:ext uri="{0D108BD9-81ED-4DB2-BD59-A6C34878D82A}">
                    <a16:rowId xmlns:a16="http://schemas.microsoft.com/office/drawing/2014/main" val="2533326162"/>
                  </a:ext>
                </a:extLst>
              </a:tr>
              <a:tr h="735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30: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Cura de casos novos de Tuberculose Pulmonar Bacilífera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90%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extLst>
                  <a:ext uri="{0D108BD9-81ED-4DB2-BD59-A6C34878D82A}">
                    <a16:rowId xmlns:a16="http://schemas.microsoft.com/office/drawing/2014/main" val="892701112"/>
                  </a:ext>
                </a:extLst>
              </a:tr>
              <a:tr h="735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31: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Nascidos Vivos de mães com sete ou mais consultas de pré-natal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64,1%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extLst>
                  <a:ext uri="{0D108BD9-81ED-4DB2-BD59-A6C34878D82A}">
                    <a16:rowId xmlns:a16="http://schemas.microsoft.com/office/drawing/2014/main" val="3240429012"/>
                  </a:ext>
                </a:extLst>
              </a:tr>
              <a:tr h="735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32: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Percentual de Indivíduos com 13 anos ou mais com primeiro CD4+ acima de 350 </a:t>
                      </a:r>
                      <a:r>
                        <a:rPr lang="pt-BR" sz="1800" dirty="0" err="1">
                          <a:solidFill>
                            <a:schemeClr val="bg1"/>
                          </a:solidFill>
                          <a:effectLst/>
                        </a:rPr>
                        <a:t>cels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/ml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33,3%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extLst>
                  <a:ext uri="{0D108BD9-81ED-4DB2-BD59-A6C34878D82A}">
                    <a16:rowId xmlns:a16="http://schemas.microsoft.com/office/drawing/2014/main" val="2429812740"/>
                  </a:ext>
                </a:extLst>
              </a:tr>
              <a:tr h="735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33: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Proporção de animais vacinados na campanha de Vacinação Antirrábica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80%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7762" marR="67762" marT="0" marB="0" anchor="ctr"/>
                </a:tc>
                <a:extLst>
                  <a:ext uri="{0D108BD9-81ED-4DB2-BD59-A6C34878D82A}">
                    <a16:rowId xmlns:a16="http://schemas.microsoft.com/office/drawing/2014/main" val="3775254740"/>
                  </a:ext>
                </a:extLst>
              </a:tr>
              <a:tr h="527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Indicador 34: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Cobertura de Centros de Atenção Psicossocial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1,45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2" marR="67762" marT="0" marB="0" anchor="ctr"/>
                </a:tc>
                <a:extLst>
                  <a:ext uri="{0D108BD9-81ED-4DB2-BD59-A6C34878D82A}">
                    <a16:rowId xmlns:a16="http://schemas.microsoft.com/office/drawing/2014/main" val="42307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44647B-ED88-4EB6-9C75-ECE80C96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25075E7-8A83-4A6D-8A8C-CE8A56BF1D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95328" y="1426312"/>
            <a:ext cx="8201343" cy="4412929"/>
          </a:xfrm>
        </p:spPr>
      </p:pic>
    </p:spTree>
    <p:extLst>
      <p:ext uri="{BB962C8B-B14F-4D97-AF65-F5344CB8AC3E}">
        <p14:creationId xmlns:p14="http://schemas.microsoft.com/office/powerpoint/2010/main" val="1229505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F23FCDB-3A00-47E3-A9C5-0C332612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7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FE5816-18BE-42C7-B7D4-474306D1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04" y="1147354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Análises e Considerações 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7B0EFD-2F52-406E-81FD-C0C432720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656114"/>
            <a:ext cx="9784080" cy="2685143"/>
          </a:xfrm>
        </p:spPr>
        <p:txBody>
          <a:bodyPr/>
          <a:lstStyle/>
          <a:p>
            <a:r>
              <a:rPr lang="pt-BR" sz="2400" dirty="0"/>
              <a:t>O alcance de metas no ano de 2020 foi prejudicado em grande parte em </a:t>
            </a:r>
            <a:r>
              <a:rPr lang="pt-BR" sz="2400" dirty="0">
                <a:solidFill>
                  <a:schemeClr val="bg1"/>
                </a:solidFill>
              </a:rPr>
              <a:t>função da pandemia em curso. Houve urgente necessidade de se modificar toda a rotina dos serviços de saúde em função de atender com prioridade a emergência em saúde pública e promover proteção dos trabalhadores da saúde e  dos usuários.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6222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0E1CE41-B8A4-4729-9E9A-12247C72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404452"/>
            <a:ext cx="11247120" cy="1737360"/>
          </a:xfrm>
        </p:spPr>
        <p:txBody>
          <a:bodyPr/>
          <a:lstStyle/>
          <a:p>
            <a:r>
              <a:rPr lang="pt-BR" sz="4400" b="0" i="0" dirty="0">
                <a:effectLst/>
                <a:latin typeface="Helvetica Neue"/>
              </a:rPr>
              <a:t>9. Execução Orçamentária e Financeira</a:t>
            </a:r>
            <a:br>
              <a:rPr lang="pt-BR" b="0" i="0" dirty="0">
                <a:effectLst/>
                <a:latin typeface="Helvetica Neue"/>
              </a:rPr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9D096C-F708-47FD-BF2B-6B32F5A70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600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EF03A6-D5E3-4B2C-8088-599D09EEA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22"/>
            <a:ext cx="12192000" cy="6797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3CDBB6-D8D1-4AC8-A799-B634C60D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671356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Execução da programação por fonte, subfunção e natureza da despesa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62562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0FD1816-2847-405A-BC04-D09501A2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DFFBCD1-1372-4EB2-9004-851713B64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678441"/>
            <a:ext cx="118205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7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074406-5A97-4F2F-B0DB-58F6E344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A3A62C-DF2B-475F-B58B-4D7916F06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2455182"/>
            <a:ext cx="11763375" cy="523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4AB6AE-2C6E-4EB7-BFD7-5E8EDF68D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1" y="2979057"/>
            <a:ext cx="117443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79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8C20813-5456-453E-9B99-4B8DE834E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C97E42-BAB4-4BDE-81B7-E4C1710C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2034948"/>
            <a:ext cx="11763375" cy="523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B461E0-7A73-4F74-800F-5694C179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1" y="2558823"/>
            <a:ext cx="11763375" cy="13144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3F74D7-C553-48F3-BDCE-3E8F4EA73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1" y="3873273"/>
            <a:ext cx="118014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50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EFFDBAF-6FFD-479A-8992-C79F74AC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19EC2B7-106F-495C-A929-B1937B32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2527300"/>
            <a:ext cx="11763375" cy="523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7220670-ADDA-4D9E-9523-4E3AC0CC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98" y="3051175"/>
            <a:ext cx="117824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53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D23BA48-3222-410D-9EEF-D2FD8B79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E16F80-636B-4B71-93E4-396AD1F0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713366"/>
            <a:ext cx="11763375" cy="523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4114E4-56AE-4A37-B65E-A64DE662A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2237241"/>
            <a:ext cx="11782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19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C8A032B-D0F1-4A14-85AE-1B09960A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1163512-877C-4C18-B9B4-FD32392A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2396217"/>
            <a:ext cx="11763375" cy="6415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A7DDFE2-022D-4177-A1BF-54238F7E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3106059"/>
            <a:ext cx="11782425" cy="5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72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14F571-C358-4124-A8FB-11031353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BA4F8DF-E9EE-4D9A-A3AB-6878A001D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213859"/>
            <a:ext cx="11820525" cy="51530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75CF213-1B60-4802-B0DF-A11A28E60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" y="5366884"/>
            <a:ext cx="11772900" cy="628650"/>
          </a:xfrm>
          <a:prstGeom prst="rect">
            <a:avLst/>
          </a:prstGeom>
        </p:spPr>
      </p:pic>
      <p:sp>
        <p:nvSpPr>
          <p:cNvPr id="17" name="Fluxograma: Processo Alternativo 16">
            <a:extLst>
              <a:ext uri="{FF2B5EF4-FFF2-40B4-BE49-F238E27FC236}">
                <a16:creationId xmlns:a16="http://schemas.microsoft.com/office/drawing/2014/main" id="{E0BD6D0D-D54F-48DE-9EBB-A61CAE0C11B9}"/>
              </a:ext>
            </a:extLst>
          </p:cNvPr>
          <p:cNvSpPr/>
          <p:nvPr/>
        </p:nvSpPr>
        <p:spPr>
          <a:xfrm>
            <a:off x="4963885" y="6015491"/>
            <a:ext cx="2931886" cy="628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262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B9D14A-0416-4ED5-B4D3-C3ECD41E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50FF39-C83C-4FFA-B36D-10EC1FBF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18" y="1329158"/>
            <a:ext cx="9633525" cy="43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185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DDE446-F14E-4E44-B674-25FBCFAA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97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AFFF86-A5A4-468C-A2C7-6F6DB7A3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84" y="997217"/>
            <a:ext cx="10677525" cy="46386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1CADF8-8895-4A3F-A1E3-EC0A6DEA1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5388242"/>
            <a:ext cx="10706100" cy="495300"/>
          </a:xfrm>
          <a:prstGeom prst="rect">
            <a:avLst/>
          </a:prstGeom>
        </p:spPr>
      </p:pic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9F40FF26-4729-4165-A825-F8CAC53EDFC9}"/>
              </a:ext>
            </a:extLst>
          </p:cNvPr>
          <p:cNvSpPr/>
          <p:nvPr/>
        </p:nvSpPr>
        <p:spPr>
          <a:xfrm>
            <a:off x="4862286" y="6183086"/>
            <a:ext cx="2830285" cy="495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3º quadrimestre 2020</a:t>
            </a:r>
          </a:p>
        </p:txBody>
      </p:sp>
    </p:spTree>
    <p:extLst>
      <p:ext uri="{BB962C8B-B14F-4D97-AF65-F5344CB8AC3E}">
        <p14:creationId xmlns:p14="http://schemas.microsoft.com/office/powerpoint/2010/main" val="40594033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DECEA4-2729-4C6B-9839-B288E167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1BCBA2E-513D-4D36-B0A4-F55A8F2A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90" y="2464525"/>
            <a:ext cx="9784080" cy="1508760"/>
          </a:xfrm>
        </p:spPr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inherit"/>
              </a:rPr>
              <a:t>Relatório Resumido da Execução Orçamentária (RREO)</a:t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902417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877E3FD-B9ED-4FAA-807F-0D3D8F055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281C94-E851-4A7F-AE65-05C974EA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500187"/>
            <a:ext cx="117443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48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500E64C-5C01-4F10-87E5-43FA27D4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416EE5F-C534-435F-B62A-02C0B57A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966912"/>
            <a:ext cx="11725275" cy="29241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8FD023-462B-4D9E-B2FE-7EE196A5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4635954"/>
            <a:ext cx="11705318" cy="8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4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622BEB-2D00-4284-962D-5B5F6B15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179A21-55DF-4719-9C2C-61E4E5728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2290762"/>
            <a:ext cx="116967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4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403189-3033-4FAF-9A94-10930EE2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486B0D3-6011-4A0C-B003-5C428371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2762250"/>
            <a:ext cx="11744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3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09DD3C9-43F8-46B6-86C2-CC82525C4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05F486-5B70-44FA-803A-B4DD1A6E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2405062"/>
            <a:ext cx="11725275" cy="2047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6328F2-A2EC-4150-804B-94F746C3D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456566"/>
            <a:ext cx="117443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51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C023DC0-8267-4BD4-81B7-0D0E25BE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EE7725-4266-48DE-8B3B-69158BFC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924050"/>
            <a:ext cx="11668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66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D8D4A64-4C5F-483C-BC32-8274C337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B828F8-AEF0-426F-8A12-ECC2938C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814512"/>
            <a:ext cx="11687175" cy="3228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112076-71D6-4596-B562-BB08B6960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" y="5043487"/>
            <a:ext cx="11772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939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E22D01-6681-427A-AC2D-CF58114C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15E213-C753-4930-93CE-46C2F625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09825"/>
            <a:ext cx="117062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72C79C-5984-40C6-A70F-08937D985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2. INTRODUÇÃO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E394885-98E1-48B8-92AC-27C1A5EAC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AF21B9-ACA8-4696-BBAA-59E64CCD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64" y="5286075"/>
            <a:ext cx="12802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7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B36B96-9E57-40FB-A4B8-F0A928EE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C5DDAF-942B-4BD0-B7A3-7079F9D0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256629"/>
            <a:ext cx="9784080" cy="1508760"/>
          </a:xfrm>
        </p:spPr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Análises e Considerações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002207-B540-4CB1-BC3E-E4F4AF04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07770"/>
            <a:ext cx="9784080" cy="3910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O Município aplicou em ASPS 35,3% (despesas empenhadas) dos recursos arrecadados (33,4% considerando as despesas liquidadas).</a:t>
            </a:r>
          </a:p>
        </p:txBody>
      </p:sp>
    </p:spTree>
    <p:extLst>
      <p:ext uri="{BB962C8B-B14F-4D97-AF65-F5344CB8AC3E}">
        <p14:creationId xmlns:p14="http://schemas.microsoft.com/office/powerpoint/2010/main" val="769405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84B8F1F-EA7D-440C-B1AC-05EF5276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404452"/>
            <a:ext cx="11247120" cy="1737360"/>
          </a:xfrm>
        </p:spPr>
        <p:txBody>
          <a:bodyPr/>
          <a:lstStyle/>
          <a:p>
            <a:r>
              <a:rPr lang="pt-BR" sz="5400" b="0" i="0" dirty="0">
                <a:effectLst/>
                <a:latin typeface="Helvetica Neue"/>
              </a:rPr>
              <a:t>10. Auditorias</a:t>
            </a:r>
            <a:br>
              <a:rPr lang="pt-BR" b="0" i="0" dirty="0">
                <a:effectLst/>
                <a:latin typeface="Helvetica Neue"/>
              </a:rPr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5C668C-550C-434F-A972-2CFF7E09F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424" y="5006242"/>
            <a:ext cx="11503152" cy="4572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Não ocorreram auditorias no ano.</a:t>
            </a:r>
          </a:p>
        </p:txBody>
      </p:sp>
    </p:spTree>
    <p:extLst>
      <p:ext uri="{BB962C8B-B14F-4D97-AF65-F5344CB8AC3E}">
        <p14:creationId xmlns:p14="http://schemas.microsoft.com/office/powerpoint/2010/main" val="33741272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9A594-229A-4D9A-8310-18864B09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404452"/>
            <a:ext cx="11247120" cy="1737360"/>
          </a:xfrm>
        </p:spPr>
        <p:txBody>
          <a:bodyPr/>
          <a:lstStyle/>
          <a:p>
            <a:r>
              <a:rPr lang="pt-BR" sz="4400" b="0" i="0" dirty="0">
                <a:effectLst/>
                <a:latin typeface="Helvetica Neue"/>
              </a:rPr>
              <a:t>11. Análises e Considerações Gerais</a:t>
            </a:r>
            <a:br>
              <a:rPr lang="pt-BR" b="0" i="0" dirty="0">
                <a:effectLst/>
                <a:latin typeface="Helvetica Neue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0906E-6702-4BC9-B0CC-B3E46246D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2679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D3D7C6-6AE7-4C65-8C5A-DEC148C1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10C243-9EB3-4425-8F65-5CCAAF4A7D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4118" y="2032000"/>
            <a:ext cx="9783763" cy="370726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O presente relatório permitiu a observação de uma retração importante na oferta de serviços de saúde em praticamente todas as áreas assistenciais no 3º quadrimestre de 2020. Embora o momento de emergência em saúde púbica tenha relação com esta retração é importante que se verifique se este foi o único motivo da redução do faturamento, ou se houve alguma falha no registro de produção das unidades ou ainda problemas relacionados à alimentação de sistemas de informação.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De uma maneira geral  o ano pandêmico comprometeu a execução de ações planejadas e, consequentemente, o alcance de resultados esperados para os indicadores pactuados e os referentes ao Plano Municipal de Saúde.</a:t>
            </a:r>
          </a:p>
        </p:txBody>
      </p:sp>
    </p:spTree>
    <p:extLst>
      <p:ext uri="{BB962C8B-B14F-4D97-AF65-F5344CB8AC3E}">
        <p14:creationId xmlns:p14="http://schemas.microsoft.com/office/powerpoint/2010/main" val="35756766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81C9A0B-19B4-4162-9303-B05B98DD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1BC1725-3F11-4FDB-BD91-518EEFC69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0375" y="1553306"/>
            <a:ext cx="7253912" cy="407577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9F2EAF7-E65B-4EDB-98D0-14ED00AD6F2F}"/>
              </a:ext>
            </a:extLst>
          </p:cNvPr>
          <p:cNvSpPr txBox="1"/>
          <p:nvPr/>
        </p:nvSpPr>
        <p:spPr>
          <a:xfrm>
            <a:off x="5646056" y="2021534"/>
            <a:ext cx="3915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Tempus Sans ITC" panose="04020404030D07020202" pitchFamily="82" charset="0"/>
              </a:rPr>
              <a:t>Obrigado pela atenção</a:t>
            </a:r>
            <a:r>
              <a:rPr lang="pt-BR" sz="4800" b="1" dirty="0">
                <a:latin typeface="Bahnschrift SemiLight Condense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456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BCBCAC-0E34-44FE-A8FF-5453ED2B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B37873-FB89-4003-845C-2ADD31F571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726405"/>
            <a:ext cx="10058400" cy="4624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	O Relatório quadrimestral tem por objetivo o monitoramento e avaliação das ações e serviços de saúde prestados à população, com base nos princípios do SUS, metas e indicadores pactuados. Deste documento consta, também, o Relatório de Prestação de Contas, dos recursos recebidos e aplicados no Setor Saúde, referente ao mesmo período.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	A elaboração deste documento visa atender aos dispositivos da Lei Complementar nº141/2012 e da Portaria de Consolidação MS nº01/2017 e os dados apresentados correspondem a um recorte temporal sujeito a alterações em função da atualização  dos sistemas.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	Sendo assim, a Secretaria Municipal de Saúde Armação dos Búzios, atende a legislação vigente e garante de forma efetiva a transparência para a sociedade das ações da gestão do SUS referentes ao 3º Quadrimestre de 2020.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7972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3339</TotalTime>
  <Words>3588</Words>
  <Application>Microsoft Office PowerPoint</Application>
  <PresentationFormat>Widescreen</PresentationFormat>
  <Paragraphs>989</Paragraphs>
  <Slides>84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94" baseType="lpstr">
      <vt:lpstr>Arial</vt:lpstr>
      <vt:lpstr>Bahnschrift SemiLight Condensed</vt:lpstr>
      <vt:lpstr>Calibri</vt:lpstr>
      <vt:lpstr>Corbel</vt:lpstr>
      <vt:lpstr>Helvetica Neue</vt:lpstr>
      <vt:lpstr>inherit</vt:lpstr>
      <vt:lpstr>Tempus Sans ITC</vt:lpstr>
      <vt:lpstr>Times New Roman</vt:lpstr>
      <vt:lpstr>Wingdings</vt:lpstr>
      <vt:lpstr>Em Tiras</vt:lpstr>
      <vt:lpstr>Relatório Detalhado do Quadrimestre Anterior - RDQA</vt:lpstr>
      <vt:lpstr>Apresentação do PowerPoint</vt:lpstr>
      <vt:lpstr>1. IDENTIFICAÇÃO</vt:lpstr>
      <vt:lpstr>Apresentação do PowerPoint</vt:lpstr>
      <vt:lpstr>Apresentação do PowerPoint</vt:lpstr>
      <vt:lpstr>Apresentação do PowerPoint</vt:lpstr>
      <vt:lpstr>Apresentação do PowerPoint</vt:lpstr>
      <vt:lpstr>2. INTRODUÇÃO</vt:lpstr>
      <vt:lpstr>Apresentação do PowerPoint</vt:lpstr>
      <vt:lpstr>Apresentação do PowerPoint</vt:lpstr>
      <vt:lpstr>3. DADOS DEMOGRÁFICOS E DE MORBIDADE</vt:lpstr>
      <vt:lpstr>3.1. População estimada por sexo e faixa etária</vt:lpstr>
      <vt:lpstr>3.2. Nascidos Vivos</vt:lpstr>
      <vt:lpstr>Apresentação do PowerPoint</vt:lpstr>
      <vt:lpstr>3.4. Mortalidade por grupos de causas </vt:lpstr>
      <vt:lpstr>Análises e Considerações</vt:lpstr>
      <vt:lpstr>4. Dados da Produção de Serviços no SUS</vt:lpstr>
      <vt:lpstr>4.1. Produção de Atenção Básica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4.2. Produção de Urgência e Emergência por Grupo de Procedimentos</vt:lpstr>
      <vt:lpstr>Apresentação do PowerPoint</vt:lpstr>
      <vt:lpstr>Apresentação do PowerPoint</vt:lpstr>
      <vt:lpstr>4.3. Produção de Atenção Psicossocial por Forma de Organização</vt:lpstr>
      <vt:lpstr>4.4. Produção de Atenção Ambulatorial Especializada e Hospitalar por Grupo de Procedimentos</vt:lpstr>
      <vt:lpstr>Apresentação do PowerPoint</vt:lpstr>
      <vt:lpstr>Apresentação do PowerPoint</vt:lpstr>
      <vt:lpstr>Apresentação do PowerPoint</vt:lpstr>
      <vt:lpstr>4.5. Produção de Assistência Farmacêutica</vt:lpstr>
      <vt:lpstr>4.6. Produção de Vigilância em Saúde por Grupo de Procedimentos</vt:lpstr>
      <vt:lpstr>Apresentação do PowerPoint</vt:lpstr>
      <vt:lpstr>Imunização</vt:lpstr>
      <vt:lpstr>Análises e Considerações </vt:lpstr>
      <vt:lpstr>5. Rede Física Prestadora de Serviços ao SUS</vt:lpstr>
      <vt:lpstr>5.1. Por tipo de estabelecimento e gestão </vt:lpstr>
      <vt:lpstr>5.2. Por natureza jurídica </vt:lpstr>
      <vt:lpstr>5.3. Consórcios em saúde </vt:lpstr>
      <vt:lpstr>6. Profissionais de Saúde Trabalhando no SUS</vt:lpstr>
      <vt:lpstr>Apresentação do PowerPoint</vt:lpstr>
      <vt:lpstr>7. Programação Anual de Saúde - 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Análises e Considerações </vt:lpstr>
      <vt:lpstr>8. Indicadores de Pactuação Interfederativa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Análises e Considerações </vt:lpstr>
      <vt:lpstr>9. Execução Orçamentária e Financeira </vt:lpstr>
      <vt:lpstr>Execução da programação por fonte, subfunção e natureza da despesa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Relatório Resumido da Execução Orçamentária (RREO)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Análises e Considerações</vt:lpstr>
      <vt:lpstr>10. Auditorias </vt:lpstr>
      <vt:lpstr>11. Análises e Considerações Gerais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Detalhado do Quadrimestre Anterior - RDQA</dc:title>
  <dc:creator>Adriana Moutinho de Amorim</dc:creator>
  <cp:lastModifiedBy>Adriana Moutinho de Amorim</cp:lastModifiedBy>
  <cp:revision>182</cp:revision>
  <dcterms:created xsi:type="dcterms:W3CDTF">2021-02-01T17:52:50Z</dcterms:created>
  <dcterms:modified xsi:type="dcterms:W3CDTF">2021-02-25T11:04:22Z</dcterms:modified>
</cp:coreProperties>
</file>